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6"/>
  </p:notesMasterIdLst>
  <p:handoutMasterIdLst>
    <p:handoutMasterId r:id="rId27"/>
  </p:handoutMasterIdLst>
  <p:sldIdLst>
    <p:sldId id="256" r:id="rId6"/>
    <p:sldId id="269" r:id="rId7"/>
    <p:sldId id="281" r:id="rId8"/>
    <p:sldId id="282" r:id="rId9"/>
    <p:sldId id="280" r:id="rId10"/>
    <p:sldId id="266" r:id="rId11"/>
    <p:sldId id="268" r:id="rId12"/>
    <p:sldId id="267" r:id="rId13"/>
    <p:sldId id="270" r:id="rId14"/>
    <p:sldId id="271" r:id="rId15"/>
    <p:sldId id="272" r:id="rId16"/>
    <p:sldId id="276" r:id="rId17"/>
    <p:sldId id="274" r:id="rId18"/>
    <p:sldId id="265" r:id="rId19"/>
    <p:sldId id="277" r:id="rId20"/>
    <p:sldId id="275" r:id="rId21"/>
    <p:sldId id="278" r:id="rId22"/>
    <p:sldId id="279" r:id="rId23"/>
    <p:sldId id="741" r:id="rId24"/>
    <p:sldId id="261" r:id="rId2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B23F4F-EA59-0F43-5DAD-3A6AA70B136F}" name="Susana Domingos" initials="SD" userId="Susana Domingos" providerId="None"/>
  <p188:author id="{488CD76E-4D3A-2305-7BD0-208E2E41B0A8}" name="Banco de Portugal" initials="BdP" userId="Banco de Portugal" providerId="None"/>
  <p188:author id="{C8D950A6-634D-534D-6CD9-B3B1476F8665}" name="Ana Petronilho" initials="AP" userId="S::ana.petronilho@meci.gov.pt::24d986d3-f890-4dee-ad9c-9446c4c988e9" providerId="AD"/>
  <p188:author id="{2CF170C8-6B27-F399-76D9-6DD4848B0C23}" name="Eulália Alexandre (DGE)" initials="EA" userId="S::eulalia.alexandre@dge.mec.pt::c42de15d-34e4-4226-93c6-ed3b8dd052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811B"/>
    <a:srgbClr val="FF9933"/>
    <a:srgbClr val="F6E8DE"/>
    <a:srgbClr val="FFD400"/>
    <a:srgbClr val="F9A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983254-C3FE-45A2-8C80-91EA63DF26EE}" v="2" dt="2025-10-20T15:50:12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302" autoAdjust="0"/>
  </p:normalViewPr>
  <p:slideViewPr>
    <p:cSldViewPr snapToGrid="0">
      <p:cViewPr varScale="1">
        <p:scale>
          <a:sx n="38" d="100"/>
          <a:sy n="38" d="100"/>
        </p:scale>
        <p:origin x="1764" y="2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E4308D-E614-FFCA-B7F7-13837BED02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5338B-F64E-72C6-DD15-F6C1ACF924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8932E-B333-4F53-AF72-AD2F217B10F7}" type="datetimeFigureOut">
              <a:rPr lang="pt-PT" smtClean="0"/>
              <a:t>20/10/2025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A1007-06C4-0218-60AF-9E5AD3B12E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CCD71-A269-1578-E6C9-7D3483329E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0FA45-4889-407A-A6A8-1242A978C65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273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A0595-D40D-460A-9E48-DF7743350407}" type="datetimeFigureOut">
              <a:rPr lang="pt-PT" smtClean="0"/>
              <a:t>20/10/2025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8B2D3-E97F-4F3E-BCF3-4626E431E2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528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learning.todoscontam.pt/#apresentacao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sites/default/files/SiteCollectionDocuments/CadernoEducaoFinanceira1.pd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odoscontam.pt/referencial-de-educacao-financeira-escola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8B2D3-E97F-4F3E-BCF3-4626E431E2BA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936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Todos Contam (PTC)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www.todoscontam.pt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é o portal do Plano Nacional de Formação Financeira (PNFF), que inclui conteúdos e ferramentas de educação financeira (como simuladores) dedicadas ao tema da poupança, versando ainda áreas como o planeamento do orçamento familiar,  a contratação de crédito e seguros, bem como a prevenção de burlas ou fraudes através de canais digitais.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conteúdos estão organizados por áreas temáticas e por etapas da vida como “Estudar” e “Começar a trabalhar”, para facilitar a consulta destes temas pelos utilizadores. O PTC inclui ainda três bibliotecas com materiais pedagógicos, incluindo vídeos, jogos, podcasts e brochuras, dirigidas a professores e formadores, a jovens em idades escolares e à população em geral.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é ainda complementado com uma plataforma de e-learning (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https://elearning.todoscontam.pt/#apresentacao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tendo sido especialmente desenvolvida para formadores, os quais podem utilizá-la para apoiar a formação em sala de aula. Nesta plataforma, os utilizadores podem ainda assistir a vídeo-aulas sobre diversos temas de literacia financeira e testar os seus conhecimentos,  através de um conjunto de perguntas online disponíveis na plataforma Moodle.</a:t>
            </a:r>
          </a:p>
          <a:p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8B2D3-E97F-4F3E-BCF3-4626E431E2BA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211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aderno de Educação Financeira"/>
              </a:rPr>
              <a:t>Caderno de Educação Financeira 1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procura apoiar professores e alunos na implementação dos temas definidos no 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Referencial de Educação Financeira"/>
              </a:rPr>
              <a:t>Referencial de Educação Financeira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o 1.º ciclo do ensino básico.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caderno aborda os temas “Necessidades e desejos”, “Despesas e rendimentos”, “Poupança”, “Risco e incerteza” e “Meios de pagamento” de forma lúdico-didática através de um conjunto de situações vividas pelos irmãos Tomás e Clara Moedas com a sua família.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temas de educação financeira são apresentados em cinco textos, apoiados por exercícios que podem ser trabalhados por professores e alunos do 1.º ciclo do ensino básico para reforçar conhecimentos financeiros, contribuindo também para a criação de atitudes e comportamentos financeiros adequados.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8B2D3-E97F-4F3E-BCF3-4626E431E2BA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133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CAFF84-E0CF-13A4-16C5-2A05D8CBDE7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2465" y="0"/>
            <a:ext cx="12194465" cy="6858000"/>
            <a:chOff x="-2465" y="0"/>
            <a:chExt cx="12194465" cy="6858000"/>
          </a:xfrm>
        </p:grpSpPr>
        <p:pic>
          <p:nvPicPr>
            <p:cNvPr id="26" name="Picture 2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4FB9BB80-629B-1F43-0CD2-44C9D771A76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27" name="Picture 2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5AC18073-16AD-4230-3567-4A7C4A8A7A9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b="1"/>
            <a:stretch/>
          </p:blipFill>
          <p:spPr>
            <a:xfrm>
              <a:off x="0" y="5779363"/>
              <a:ext cx="12191999" cy="107863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C05B16-EFBD-2803-0D7D-86B3D4188FDD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28" name="Picture 27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3DB74252-8EDC-80E3-1E10-FE5CBA74745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C7C31338-74FE-9BDF-9DB8-306E3BABBA5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0" name="Picture 29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6DABCCAA-934B-4B61-4B57-4C17A0B430F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0690678-18E5-5EB9-5C72-30F9AD10729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C08E2F89-3D93-A173-8A0F-3ED47063D33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559C81C-7DB0-62B2-FBDF-35D4C9C8E1F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A0ECDD5A-0344-ED98-A762-6A096D99569C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60B56F79-DA70-7F1B-6EAB-EF2721EE6C7A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3FD2D7B-F921-18CD-7B19-6CB93417C410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A453EFA1-96C0-E48E-A3BC-548AFCC49AA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94740C93-1AAD-178A-F268-2C6E2104DB79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2" name="Picture 31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D9ADC9AC-FF43-328D-8522-E0EEBF247E1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  <p:pic>
          <p:nvPicPr>
            <p:cNvPr id="25" name="Picture 2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B7F78F36-38DE-40F5-6D4C-BBB0504E68D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82"/>
            <a:stretch/>
          </p:blipFill>
          <p:spPr>
            <a:xfrm>
              <a:off x="-2296" y="0"/>
              <a:ext cx="12194296" cy="5926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3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7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36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6825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55E5BA24-4EC4-8195-0F9A-781FA20D07B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4931" y="0"/>
            <a:ext cx="12194463" cy="6858000"/>
            <a:chOff x="-4931" y="0"/>
            <a:chExt cx="12194463" cy="6858000"/>
          </a:xfrm>
        </p:grpSpPr>
        <p:pic>
          <p:nvPicPr>
            <p:cNvPr id="4" name="Picture 3" descr="A close-up of a sign&#10;&#10;AI-generated content may be incorrect.">
              <a:extLst>
                <a:ext uri="{FF2B5EF4-FFF2-40B4-BE49-F238E27FC236}">
                  <a16:creationId xmlns:a16="http://schemas.microsoft.com/office/drawing/2014/main" id="{DD3387B2-4AE3-1330-76A6-948951E4A3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6095999" y="0"/>
              <a:ext cx="6093533" cy="6858000"/>
            </a:xfrm>
            <a:prstGeom prst="rect">
              <a:avLst/>
            </a:prstGeom>
          </p:spPr>
        </p:pic>
        <p:pic>
          <p:nvPicPr>
            <p:cNvPr id="5" name="Picture 4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2C75415-56D1-1C55-3C24-3C2CF2F4F28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89" b="14931"/>
            <a:stretch/>
          </p:blipFill>
          <p:spPr>
            <a:xfrm>
              <a:off x="-4931" y="0"/>
              <a:ext cx="6253331" cy="5834039"/>
            </a:xfrm>
            <a:prstGeom prst="rect">
              <a:avLst/>
            </a:prstGeom>
          </p:spPr>
        </p:pic>
        <p:pic>
          <p:nvPicPr>
            <p:cNvPr id="6" name="Picture 5" descr="A close-up of a sign&#10;&#10;AI-generated content may be incorrect.">
              <a:extLst>
                <a:ext uri="{FF2B5EF4-FFF2-40B4-BE49-F238E27FC236}">
                  <a16:creationId xmlns:a16="http://schemas.microsoft.com/office/drawing/2014/main" id="{7A4F0127-8E39-A00B-EE11-0742F37DA8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1" r="47604" b="13729"/>
            <a:stretch/>
          </p:blipFill>
          <p:spPr>
            <a:xfrm>
              <a:off x="-2465" y="5624068"/>
              <a:ext cx="6385510" cy="546418"/>
            </a:xfrm>
            <a:prstGeom prst="rect">
              <a:avLst/>
            </a:prstGeom>
          </p:spPr>
        </p:pic>
        <p:pic>
          <p:nvPicPr>
            <p:cNvPr id="7" name="Picture 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1505FCE4-1E34-2F06-E0D3-098E50F90F0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t="86418" r="23813" b="1"/>
            <a:stretch/>
          </p:blipFill>
          <p:spPr>
            <a:xfrm>
              <a:off x="0" y="5779363"/>
              <a:ext cx="6383045" cy="1078637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9BE6BCD-3B16-ADD4-65D6-B52ED3EDB053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90144" y="6045107"/>
              <a:ext cx="5974859" cy="466524"/>
              <a:chOff x="790144" y="6045107"/>
              <a:chExt cx="5974859" cy="466524"/>
            </a:xfrm>
          </p:grpSpPr>
          <p:pic>
            <p:nvPicPr>
              <p:cNvPr id="33" name="Picture 32" descr="A black background with purple letters&#10;&#10;AI-generated content may be incorrect.">
                <a:extLst>
                  <a:ext uri="{FF2B5EF4-FFF2-40B4-BE49-F238E27FC236}">
                    <a16:creationId xmlns:a16="http://schemas.microsoft.com/office/drawing/2014/main" id="{93C82EDD-0150-855B-86A3-9BDA13E258B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490" y="6082692"/>
                <a:ext cx="854513" cy="385482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E38B64C8-D424-9FB8-C53C-05EAF41E3AE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47421" y="6096705"/>
                <a:ext cx="717709" cy="385483"/>
              </a:xfrm>
              <a:prstGeom prst="rect">
                <a:avLst/>
              </a:prstGeom>
            </p:spPr>
          </p:pic>
          <p:pic>
            <p:nvPicPr>
              <p:cNvPr id="35" name="Picture 34" descr="A logo with a person in a circle&#10;&#10;AI-generated content may be incorrect.">
                <a:extLst>
                  <a:ext uri="{FF2B5EF4-FFF2-40B4-BE49-F238E27FC236}">
                    <a16:creationId xmlns:a16="http://schemas.microsoft.com/office/drawing/2014/main" id="{FFF04457-2753-F319-9E43-8D840C73E1D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185" y="6045107"/>
                <a:ext cx="1010877" cy="466524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7DEF72B-9543-2FA7-557D-51C703EE8F3E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790144" y="6049053"/>
                <a:ext cx="1422674" cy="456876"/>
                <a:chOff x="718827" y="6121191"/>
                <a:chExt cx="1182385" cy="379710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2AE0842-71A0-AF0C-2C60-F80F6F24326B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5679" b="33000"/>
                <a:stretch/>
              </p:blipFill>
              <p:spPr>
                <a:xfrm>
                  <a:off x="718827" y="6121191"/>
                  <a:ext cx="217004" cy="282483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75729B4F-53CC-776A-7E00-6D1C101EFD00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b="75018"/>
                <a:stretch/>
              </p:blipFill>
              <p:spPr>
                <a:xfrm>
                  <a:off x="935832" y="6154724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9821FF32-18AA-B0AB-A1A6-3047537AF3F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25266" b="49753"/>
                <a:stretch/>
              </p:blipFill>
              <p:spPr>
                <a:xfrm>
                  <a:off x="935832" y="6243015"/>
                  <a:ext cx="573882" cy="9129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96268B7-4FA3-3762-846F-219E361FC0C1}"/>
                    </a:ext>
                  </a:extLst>
                </p:cNvPr>
                <p:cNvPicPr>
                  <a:picLocks noGrp="1" noRo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47897" b="35162"/>
                <a:stretch/>
              </p:blipFill>
              <p:spPr>
                <a:xfrm>
                  <a:off x="935832" y="6325000"/>
                  <a:ext cx="713892" cy="94073"/>
                </a:xfrm>
                <a:prstGeom prst="rect">
                  <a:avLst/>
                </a:prstGeom>
              </p:spPr>
            </p:pic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794FA60E-966A-5AD2-8701-D3698A022363}"/>
                    </a:ext>
                  </a:extLst>
                </p:cNvPr>
                <p:cNvGrpSpPr>
                  <a:grpSpLocks noGrp="1" noUngrp="1" noRot="1" noMove="1" noResize="1"/>
                </p:cNvGrpSpPr>
                <p:nvPr userDrawn="1"/>
              </p:nvGrpSpPr>
              <p:grpSpPr>
                <a:xfrm>
                  <a:off x="938212" y="6416294"/>
                  <a:ext cx="963000" cy="84607"/>
                  <a:chOff x="924012" y="6557116"/>
                  <a:chExt cx="1099965" cy="96641"/>
                </a:xfrm>
              </p:grpSpPr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730B2E7D-6BB4-16FE-F9B0-E6034DA05B41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63401" b="15098"/>
                  <a:stretch/>
                </p:blipFill>
                <p:spPr>
                  <a:xfrm>
                    <a:off x="924012" y="6557116"/>
                    <a:ext cx="597521" cy="81809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>
                    <a:extLst>
                      <a:ext uri="{FF2B5EF4-FFF2-40B4-BE49-F238E27FC236}">
                        <a16:creationId xmlns:a16="http://schemas.microsoft.com/office/drawing/2014/main" id="{79AE6325-E3EC-380C-AAD8-C2D01567BEDA}"/>
                      </a:ext>
                    </a:extLst>
                  </p:cNvPr>
                  <p:cNvPicPr>
                    <a:picLocks noGrp="1" noRot="1" noMove="1" noResize="1" noEditPoints="1" noAdjustHandles="1" noChangeArrowheads="1" noChangeShapeType="1" noCrop="1"/>
                  </p:cNvPicPr>
                  <p:nvPr userDrawn="1"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99" t="84903" b="-3743"/>
                  <a:stretch/>
                </p:blipFill>
                <p:spPr>
                  <a:xfrm>
                    <a:off x="1426456" y="6582074"/>
                    <a:ext cx="597521" cy="716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7" name="Picture 36" descr="A black background with text and colorful letters&#10;&#10;AI-generated content may be incorrect.">
                <a:extLst>
                  <a:ext uri="{FF2B5EF4-FFF2-40B4-BE49-F238E27FC236}">
                    <a16:creationId xmlns:a16="http://schemas.microsoft.com/office/drawing/2014/main" id="{426A639A-2334-7615-2EA7-DC2F8387324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304" y="6096705"/>
                <a:ext cx="1254522" cy="3970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2712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D028A7BA-62FD-8F1F-7951-23D5BF608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1"/>
          <a:stretch/>
        </p:blipFill>
        <p:spPr>
          <a:xfrm>
            <a:off x="0" y="0"/>
            <a:ext cx="12187066" cy="59485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00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00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7" name="Picture 6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F0100245-97AA-41FF-5CC0-3E0C4AC90F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8"/>
          <a:stretch/>
        </p:blipFill>
        <p:spPr>
          <a:xfrm>
            <a:off x="0" y="-1"/>
            <a:ext cx="12187066" cy="5795157"/>
          </a:xfrm>
          <a:prstGeom prst="rect">
            <a:avLst/>
          </a:prstGeom>
        </p:spPr>
      </p:pic>
      <p:pic>
        <p:nvPicPr>
          <p:cNvPr id="8" name="Picture 7" descr="A hand touching a computer screen&#10;&#10;AI-generated content may be incorrect.">
            <a:extLst>
              <a:ext uri="{FF2B5EF4-FFF2-40B4-BE49-F238E27FC236}">
                <a16:creationId xmlns:a16="http://schemas.microsoft.com/office/drawing/2014/main" id="{77FCF454-9B02-15BE-647A-A17FC83F8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4"/>
          <a:stretch/>
        </p:blipFill>
        <p:spPr>
          <a:xfrm>
            <a:off x="5715000" y="-2"/>
            <a:ext cx="6472066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F2C0A6-74E6-4772-D30B-5163BB5498A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ADA5E99E-0A57-F898-9B6A-C2DB5D62F2F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357B0E4-6951-BA50-EB7D-7E2FB2FA64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ABC28261-B86B-A417-0FAC-6FE7F16593E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9648DFD-310D-0C3A-AA4A-A701FA63E9A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4266752-E477-D819-FE20-8195A5512F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18F35D5-4B27-49AD-644F-491E8BB286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3288FC6-65E3-1BC3-1F63-30040CE90A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CC1DF84-100A-1221-FC5D-265669290B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5D3D2F3-2E2F-2B08-C33C-DB815A9F5A97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EF71C83-B434-E997-A207-907D8E807D8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9E11F4DF-2D2C-AF69-B4F7-54D61FCC59C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C11FD0E8-A4B0-1CB8-D1BA-D8E679B5AE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017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972301" y="1571625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C921A7-682A-B927-C806-6E9FAB0C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4497" y="510933"/>
            <a:ext cx="2955174" cy="45693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21959C4-D6AF-E4B2-36FF-01632470B6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7638" y="4019583"/>
            <a:ext cx="3962939" cy="36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47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91302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25291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22857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156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7599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24165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9800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85FA2FF3-6A16-4365-3DA0-F6A6312669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>
          <a:xfrm>
            <a:off x="0" y="0"/>
            <a:ext cx="12187066" cy="6001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E4659-70A7-089C-69B0-F0BEBC75D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29" y="1865846"/>
            <a:ext cx="6867970" cy="2791612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FEB4F-64E2-6E94-647F-CFFEB76C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29" y="4777099"/>
            <a:ext cx="6867970" cy="12241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AFEC87-E114-656E-1E89-DED6D04EE13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4" name="Picture 23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E0B3BD60-6271-BDEE-9234-3F6F74F0543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12AF155-77B3-CF89-331D-C797D04A3B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6" name="Picture 25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C85A8B6F-4813-E841-C9C6-DD5D22CCD19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DF23DDA-1775-2572-C2B8-0B0C9EE83209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4280A63-3360-7482-CB07-9B3882AE6F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A009425-160D-B66B-3438-FE36C0BC05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6042DB8-0472-11D0-C545-B95BEE811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DBAA4DD-B7B5-5D10-DEE7-EFEDFC034D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B1F2AC7-0B09-D387-0F34-57BED154E1D6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B321B299-227E-AA80-C3C4-290DE8527E0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40744B1A-3120-3FF4-B7E0-ACC0EBA91CE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EAF63D8-D459-5FC1-37C4-F1987F1E91E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79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383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CF54-0FD7-1AC7-62DE-0731E602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52525"/>
            <a:ext cx="3932237" cy="1435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4973-F7C4-E5F9-3366-AE7A1615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512" y="1152525"/>
            <a:ext cx="6542087" cy="5246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3280-5C8E-A3D3-2B2F-B92BE6EEC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397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EF47-B24E-CA77-76D9-F3A1ED41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301749"/>
            <a:ext cx="3932237" cy="15652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6BCC5-4917-5072-6DBB-6B33204438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59409" y="13017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EBB86-03A0-5AE0-4A5F-EC6D3C159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009" y="2867025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143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E62D5135-3BE5-E713-CE06-4BA0806DC52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0" y="0"/>
            <a:ext cx="12187066" cy="5915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E48545-3239-8A37-6F8A-AF7029161DB1}"/>
              </a:ext>
            </a:extLst>
          </p:cNvPr>
          <p:cNvSpPr>
            <a:spLocks/>
          </p:cNvSpPr>
          <p:nvPr userDrawn="1"/>
        </p:nvSpPr>
        <p:spPr>
          <a:xfrm>
            <a:off x="7000876" y="1466850"/>
            <a:ext cx="5219700" cy="5124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3E0877-2C6A-94B8-4E2B-58B347B1EDE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3585" y="6122334"/>
            <a:ext cx="4980936" cy="399097"/>
            <a:chOff x="703585" y="6122334"/>
            <a:chExt cx="4980936" cy="399097"/>
          </a:xfrm>
        </p:grpSpPr>
        <p:pic>
          <p:nvPicPr>
            <p:cNvPr id="25" name="Picture 24" descr="A black background with purple letters&#10;&#10;AI-generated content may be incorrect.">
              <a:extLst>
                <a:ext uri="{FF2B5EF4-FFF2-40B4-BE49-F238E27FC236}">
                  <a16:creationId xmlns:a16="http://schemas.microsoft.com/office/drawing/2014/main" id="{949F99C5-19C9-97E9-338A-6BFD1653D79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11" y="6154487"/>
              <a:ext cx="731010" cy="329768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7A16DF7-399C-796F-FE5C-DA715372A56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3093" y="6166475"/>
              <a:ext cx="613978" cy="329769"/>
            </a:xfrm>
            <a:prstGeom prst="rect">
              <a:avLst/>
            </a:prstGeom>
          </p:spPr>
        </p:pic>
        <p:pic>
          <p:nvPicPr>
            <p:cNvPr id="27" name="Picture 26" descr="A logo with a person in a circle&#10;&#10;AI-generated content may be incorrect.">
              <a:extLst>
                <a:ext uri="{FF2B5EF4-FFF2-40B4-BE49-F238E27FC236}">
                  <a16:creationId xmlns:a16="http://schemas.microsoft.com/office/drawing/2014/main" id="{94ADDF1B-9049-8DE1-87CB-9372965CC8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879" y="6122334"/>
              <a:ext cx="864774" cy="399097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FF272F-C159-12BB-BDCB-8CBFB7452945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703585" y="6125710"/>
              <a:ext cx="1217054" cy="390843"/>
              <a:chOff x="718827" y="6121191"/>
              <a:chExt cx="1182385" cy="37971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9A649C7-9B2F-C9EA-6906-B18FCD29EE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679" b="33000"/>
              <a:stretch/>
            </p:blipFill>
            <p:spPr>
              <a:xfrm>
                <a:off x="718827" y="6121191"/>
                <a:ext cx="217004" cy="28248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D305F43-ACCD-8912-CC82-3E640A2DA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b="75018"/>
              <a:stretch/>
            </p:blipFill>
            <p:spPr>
              <a:xfrm>
                <a:off x="935832" y="6154724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72AB52D-0372-7339-60A3-477A651140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25266" b="49753"/>
              <a:stretch/>
            </p:blipFill>
            <p:spPr>
              <a:xfrm>
                <a:off x="935832" y="6246665"/>
                <a:ext cx="573882" cy="9129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E14E9B4-E49A-E9BF-4FAA-41ED3F3D71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99" t="47897" b="35162"/>
              <a:stretch/>
            </p:blipFill>
            <p:spPr>
              <a:xfrm>
                <a:off x="935832" y="6325000"/>
                <a:ext cx="713892" cy="94073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38D76DF-E913-6A5E-C9F5-E05D2036B92B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938212" y="6416294"/>
                <a:ext cx="963000" cy="84607"/>
                <a:chOff x="924012" y="6557116"/>
                <a:chExt cx="1099965" cy="96641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5E7192A6-BDCC-B765-BD5D-26ACDA70FC5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63401" b="15098"/>
                <a:stretch/>
              </p:blipFill>
              <p:spPr>
                <a:xfrm>
                  <a:off x="924012" y="6557116"/>
                  <a:ext cx="597521" cy="81809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8938EA2-D207-7682-D21B-E33F6FD583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799" t="84903" b="-3743"/>
                <a:stretch/>
              </p:blipFill>
              <p:spPr>
                <a:xfrm>
                  <a:off x="1426456" y="6582074"/>
                  <a:ext cx="597521" cy="716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9" name="Picture 28" descr="A black background with text and colorful letters&#10;&#10;AI-generated content may be incorrect.">
              <a:extLst>
                <a:ext uri="{FF2B5EF4-FFF2-40B4-BE49-F238E27FC236}">
                  <a16:creationId xmlns:a16="http://schemas.microsoft.com/office/drawing/2014/main" id="{D6BF6F8F-96DD-2B5C-AE4F-083AE2C6D38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35" y="6166475"/>
              <a:ext cx="1073205" cy="33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17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1715-3339-6098-2147-C84B689AA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119534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2D2C-3ADF-C3ED-B46F-948279C9B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2400299"/>
            <a:ext cx="10515600" cy="42039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337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7299-1651-F2A8-D838-DE304504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92044-17AB-2EA3-0804-FC993B8C7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43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76B6-6AD7-D446-2172-D604671A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1100"/>
            <a:ext cx="10515600" cy="105251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95BA-8452-5FE1-55F0-0A19E9230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6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6E45-E680-E102-C16B-6B90C739A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0009" y="2368550"/>
            <a:ext cx="51816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25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E41E-3D4E-0028-688F-1033207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182687"/>
            <a:ext cx="10515600" cy="1022351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1DE1-D213-D832-FA65-321A0C5BF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009" y="2352675"/>
            <a:ext cx="5157787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5777-C60E-E06B-5A3C-F01C3203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009" y="3167062"/>
            <a:ext cx="5157787" cy="341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A0862-3F32-AA5C-E5BD-2C5121D22D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421" y="2352675"/>
            <a:ext cx="5183188" cy="666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0F196-1234-583E-6BFD-D04AC3C68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421" y="3167062"/>
            <a:ext cx="5183188" cy="34147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868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915-472F-26E5-27E5-54B02722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418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1770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42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529D0ED6-F44A-FC1B-5F1C-44DA8D456B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608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8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5165FFB9-58BB-DC3C-5C6B-17E2089BEB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F0A6D-2057-5C4F-245D-F7626A6F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0AFF-84EE-99B9-ECF6-F6B325F5F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544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8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microsoft.com/office/2007/relationships/hdphoto" Target="../media/hdphoto5.wdp"/><Relationship Id="rId4" Type="http://schemas.openxmlformats.org/officeDocument/2006/relationships/image" Target="../media/image43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learning.todoscontam.pt/" TargetMode="External"/><Relationship Id="rId5" Type="http://schemas.openxmlformats.org/officeDocument/2006/relationships/hyperlink" Target="https://www.todoscontam.pt/" TargetMode="Externa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hyperlink" Target="https://www.todoscontam.pt/pt-pt/caderno-de-educacao-financeira-1" TargetMode="External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dge.mec.pt/sites/default/files/Curriculo/Aprendizagens_Essenciais/cidadania-desenvolvimento.pdf" TargetMode="External"/><Relationship Id="rId5" Type="http://schemas.openxmlformats.org/officeDocument/2006/relationships/hyperlink" Target="https://www.dge.mec.pt/sites/default/files/Curriculo/enec-2025.pdf" TargetMode="External"/><Relationship Id="rId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39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2C266A-7C56-6B2D-9221-38234779F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105CD1BE-0AB4-C179-E5EB-DE172F7F3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8" r="9522" b="12923"/>
          <a:stretch>
            <a:fillRect/>
          </a:stretch>
        </p:blipFill>
        <p:spPr>
          <a:xfrm>
            <a:off x="4205455" y="4032938"/>
            <a:ext cx="7148345" cy="196085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6384D746-7C3B-A021-14A1-A109C0F9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204957"/>
            <a:ext cx="10515600" cy="752223"/>
          </a:xfrm>
        </p:spPr>
        <p:txBody>
          <a:bodyPr/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pt-PT" sz="20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RENDIMENTOS E DESPESAS</a:t>
            </a:r>
            <a:br>
              <a:rPr lang="pt-PT" sz="20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</a:br>
            <a:endParaRPr lang="pt-PT" sz="2000" b="1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ounded Rectangle 22">
            <a:extLst>
              <a:ext uri="{FF2B5EF4-FFF2-40B4-BE49-F238E27FC236}">
                <a16:creationId xmlns:a16="http://schemas.microsoft.com/office/drawing/2014/main" id="{55BAC42B-E45C-F926-5632-5BFDFF775207}"/>
              </a:ext>
            </a:extLst>
          </p:cNvPr>
          <p:cNvSpPr/>
          <p:nvPr/>
        </p:nvSpPr>
        <p:spPr>
          <a:xfrm>
            <a:off x="667540" y="1957180"/>
            <a:ext cx="1508400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Rendimentos</a:t>
            </a:r>
          </a:p>
        </p:txBody>
      </p:sp>
      <p:sp>
        <p:nvSpPr>
          <p:cNvPr id="4" name="Rounded Rectangle 23">
            <a:extLst>
              <a:ext uri="{FF2B5EF4-FFF2-40B4-BE49-F238E27FC236}">
                <a16:creationId xmlns:a16="http://schemas.microsoft.com/office/drawing/2014/main" id="{0803E6CD-9A70-A450-B5B8-53AE1E04DE7A}"/>
              </a:ext>
            </a:extLst>
          </p:cNvPr>
          <p:cNvSpPr/>
          <p:nvPr/>
        </p:nvSpPr>
        <p:spPr>
          <a:xfrm>
            <a:off x="668651" y="2985341"/>
            <a:ext cx="1507289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Despesas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8AEE1-4E03-EA8F-8D89-3773D72FC7A7}"/>
              </a:ext>
            </a:extLst>
          </p:cNvPr>
          <p:cNvSpPr txBox="1"/>
          <p:nvPr/>
        </p:nvSpPr>
        <p:spPr>
          <a:xfrm>
            <a:off x="257087" y="4220410"/>
            <a:ext cx="3815042" cy="1606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B92F57"/>
              </a:buClr>
            </a:pPr>
            <a:r>
              <a:rPr lang="pt-PT" dirty="0"/>
              <a:t>Quando fazemos o </a:t>
            </a:r>
            <a:r>
              <a:rPr lang="pt-PT" b="1" dirty="0">
                <a:solidFill>
                  <a:srgbClr val="00B050"/>
                </a:solidFill>
              </a:rPr>
              <a:t>ORÇAMENTO</a:t>
            </a:r>
            <a:r>
              <a:rPr lang="pt-PT" dirty="0"/>
              <a:t> do mês é importante que uma parte dos rendimentos seja guardada para concretizar objetivos e para despesas imprevistas</a:t>
            </a:r>
            <a:endParaRPr lang="pt-PT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69D7B6-E75F-0951-A7EF-06F370E3165A}"/>
              </a:ext>
            </a:extLst>
          </p:cNvPr>
          <p:cNvSpPr txBox="1"/>
          <p:nvPr/>
        </p:nvSpPr>
        <p:spPr>
          <a:xfrm>
            <a:off x="2633613" y="1999220"/>
            <a:ext cx="8720187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Rendimento é o dinheiro que recebemos (exemplo: mesada, salário).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587E7-37FF-0B77-2EE7-3C7A9EB70168}"/>
              </a:ext>
            </a:extLst>
          </p:cNvPr>
          <p:cNvSpPr txBox="1"/>
          <p:nvPr/>
        </p:nvSpPr>
        <p:spPr>
          <a:xfrm>
            <a:off x="2633613" y="2893453"/>
            <a:ext cx="8990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As despesas correspondem ao dinheiro que gastamos (exemplo: comprar um gelado ou uma bicicleta).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8BCDA5-AD6E-BCB5-1A92-F9A22D9DDA9F}"/>
              </a:ext>
            </a:extLst>
          </p:cNvPr>
          <p:cNvSpPr txBox="1"/>
          <p:nvPr/>
        </p:nvSpPr>
        <p:spPr>
          <a:xfrm>
            <a:off x="4653612" y="4489393"/>
            <a:ext cx="1710612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3400" b="1" dirty="0">
                <a:latin typeface="Freestyle Script" panose="030804020302050B0404" pitchFamily="66" charset="0"/>
              </a:rPr>
              <a:t>Rendimentos:</a:t>
            </a:r>
          </a:p>
        </p:txBody>
      </p:sp>
    </p:spTree>
    <p:extLst>
      <p:ext uri="{BB962C8B-B14F-4D97-AF65-F5344CB8AC3E}">
        <p14:creationId xmlns:p14="http://schemas.microsoft.com/office/powerpoint/2010/main" val="1588079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169E2-7215-4F87-59EA-96DE77FF6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590C290-41DB-E8BA-8138-12FF96B26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086" y="2030161"/>
            <a:ext cx="6211353" cy="4345917"/>
          </a:xfrm>
        </p:spPr>
        <p:txBody>
          <a:bodyPr/>
          <a:lstStyle/>
          <a:p>
            <a:pPr marL="0" indent="0">
              <a:buNone/>
            </a:pPr>
            <a:r>
              <a:rPr lang="pt-PT" sz="2000" dirty="0"/>
              <a:t>Quando fazemos escolhas que envolvem despesa, devemos </a:t>
            </a:r>
            <a:r>
              <a:rPr lang="pt-PT" sz="2000" b="1" dirty="0"/>
              <a:t>distinguir</a:t>
            </a:r>
            <a:r>
              <a:rPr lang="pt-PT" sz="2000" dirty="0"/>
              <a:t> </a:t>
            </a:r>
            <a:r>
              <a:rPr lang="pt-PT" sz="2000" b="1" dirty="0"/>
              <a:t>necessidades de desejos</a:t>
            </a:r>
          </a:p>
          <a:p>
            <a:pPr marL="0" indent="0">
              <a:buNone/>
            </a:pPr>
            <a:endParaRPr lang="pt-PT" sz="2000" dirty="0"/>
          </a:p>
          <a:p>
            <a:r>
              <a:rPr lang="pt-PT" sz="2000" b="1" dirty="0">
                <a:solidFill>
                  <a:srgbClr val="FFC000"/>
                </a:solidFill>
              </a:rPr>
              <a:t>NECESSIDADE:</a:t>
            </a:r>
            <a:r>
              <a:rPr lang="pt-PT" sz="2000" b="1" dirty="0">
                <a:solidFill>
                  <a:srgbClr val="DC811B"/>
                </a:solidFill>
              </a:rPr>
              <a:t> </a:t>
            </a:r>
            <a:r>
              <a:rPr lang="pt-PT" sz="2000" dirty="0"/>
              <a:t>algo de que realmente precisamos e que gera uma despesa necessária, como alimentação, vestuário ou material escolar.</a:t>
            </a:r>
          </a:p>
          <a:p>
            <a:endParaRPr lang="pt-PT" sz="2000" dirty="0"/>
          </a:p>
          <a:p>
            <a:r>
              <a:rPr lang="pt-PT" sz="2000" b="1" dirty="0">
                <a:solidFill>
                  <a:srgbClr val="FFC000"/>
                </a:solidFill>
              </a:rPr>
              <a:t>DESEJOS:</a:t>
            </a:r>
            <a:r>
              <a:rPr lang="pt-PT" sz="2000" dirty="0"/>
              <a:t> Coisas que gostaríamos de ter, mas que não são essenciais para sobreviver, como brinquedos, jogos ou roupa de marca.</a:t>
            </a:r>
            <a:endParaRPr lang="pt-PT" dirty="0"/>
          </a:p>
          <a:p>
            <a:pPr marL="0" indent="0">
              <a:buNone/>
            </a:pPr>
            <a:endParaRPr lang="pt-PT" b="1" dirty="0"/>
          </a:p>
          <a:p>
            <a:endParaRPr lang="pt-PT" dirty="0"/>
          </a:p>
          <a:p>
            <a:pPr marL="0" indent="0">
              <a:buNone/>
            </a:pPr>
            <a:endParaRPr lang="pt-PT" b="1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33F4BC-8FEF-9439-0C5C-C8DFAD5FAC99}"/>
              </a:ext>
            </a:extLst>
          </p:cNvPr>
          <p:cNvSpPr txBox="1">
            <a:spLocks/>
          </p:cNvSpPr>
          <p:nvPr/>
        </p:nvSpPr>
        <p:spPr>
          <a:xfrm>
            <a:off x="257086" y="1308655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NECESSIDADES E DESEJOS</a:t>
            </a:r>
          </a:p>
        </p:txBody>
      </p:sp>
      <p:pic>
        <p:nvPicPr>
          <p:cNvPr id="4" name="Picture 3" descr="A cartoon piggy bank with coins on it&#10;&#10;AI-generated content may be incorrect.">
            <a:extLst>
              <a:ext uri="{FF2B5EF4-FFF2-40B4-BE49-F238E27FC236}">
                <a16:creationId xmlns:a16="http://schemas.microsoft.com/office/drawing/2014/main" id="{3657FC8B-5310-7D49-0356-272BC8704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96" y="3386063"/>
            <a:ext cx="2630170" cy="263017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116BD2F-5FE7-4C75-396C-EE00A9602581}"/>
              </a:ext>
            </a:extLst>
          </p:cNvPr>
          <p:cNvSpPr/>
          <p:nvPr/>
        </p:nvSpPr>
        <p:spPr>
          <a:xfrm>
            <a:off x="8723630" y="1754849"/>
            <a:ext cx="2630170" cy="2234837"/>
          </a:xfrm>
          <a:prstGeom prst="wedgeEllipseCallout">
            <a:avLst>
              <a:gd name="adj1" fmla="val -44685"/>
              <a:gd name="adj2" fmla="val 42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/>
              <a:t>QUERES DAR MAIS EXEMPLOS DE NECESSIDADES E DESEJOS?</a:t>
            </a:r>
          </a:p>
        </p:txBody>
      </p:sp>
    </p:spTree>
    <p:extLst>
      <p:ext uri="{BB962C8B-B14F-4D97-AF65-F5344CB8AC3E}">
        <p14:creationId xmlns:p14="http://schemas.microsoft.com/office/powerpoint/2010/main" val="2443627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451A8-F9AC-2D07-8522-0E96CA3E2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A52D3-B02C-24F8-AD35-F616D4B8FF5A}"/>
              </a:ext>
            </a:extLst>
          </p:cNvPr>
          <p:cNvSpPr txBox="1"/>
          <p:nvPr/>
        </p:nvSpPr>
        <p:spPr>
          <a:xfrm>
            <a:off x="8061675" y="5458627"/>
            <a:ext cx="381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algn="ctr">
              <a:defRPr sz="2000" b="1">
                <a:solidFill>
                  <a:srgbClr val="DC811B"/>
                </a:solidFill>
              </a:defRPr>
            </a:lvl1pPr>
          </a:lstStyle>
          <a:p>
            <a:r>
              <a:rPr lang="pt-PT" sz="1400" dirty="0">
                <a:solidFill>
                  <a:srgbClr val="FFD400"/>
                </a:solidFill>
              </a:rPr>
              <a:t>AUMENTAR OS RENDIMENTOS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77CA9-7C85-E809-8AC7-ED1AFDD00F2E}"/>
              </a:ext>
            </a:extLst>
          </p:cNvPr>
          <p:cNvSpPr txBox="1"/>
          <p:nvPr/>
        </p:nvSpPr>
        <p:spPr>
          <a:xfrm>
            <a:off x="608543" y="5365289"/>
            <a:ext cx="3011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rgbClr val="FFD400"/>
                </a:solidFill>
              </a:rPr>
              <a:t>DIMINUIR AS DESPESAS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4F62A15-CFD4-A89B-458C-9D1154471315}"/>
              </a:ext>
            </a:extLst>
          </p:cNvPr>
          <p:cNvSpPr txBox="1">
            <a:spLocks/>
          </p:cNvSpPr>
          <p:nvPr/>
        </p:nvSpPr>
        <p:spPr>
          <a:xfrm>
            <a:off x="257086" y="1260060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00B050"/>
                </a:solidFill>
              </a:rPr>
              <a:t>MAS COMO AUMENTAR A POUPANÇA?</a:t>
            </a:r>
          </a:p>
        </p:txBody>
      </p:sp>
      <p:pic>
        <p:nvPicPr>
          <p:cNvPr id="5" name="Picture 4" descr="A cartoon of a broken piggy bank&#10;&#10;AI-generated content may be incorrect.">
            <a:extLst>
              <a:ext uri="{FF2B5EF4-FFF2-40B4-BE49-F238E27FC236}">
                <a16:creationId xmlns:a16="http://schemas.microsoft.com/office/drawing/2014/main" id="{1086538A-24AA-D1B9-5D4F-CB553C169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5" y="2092795"/>
            <a:ext cx="3086008" cy="3086008"/>
          </a:xfrm>
          <a:prstGeom prst="rect">
            <a:avLst/>
          </a:prstGeom>
        </p:spPr>
      </p:pic>
      <p:pic>
        <p:nvPicPr>
          <p:cNvPr id="6" name="Picture 5" descr="A cartoon piggy bank with a coin on top&#10;&#10;AI-generated content may be incorrect.">
            <a:extLst>
              <a:ext uri="{FF2B5EF4-FFF2-40B4-BE49-F238E27FC236}">
                <a16:creationId xmlns:a16="http://schemas.microsoft.com/office/drawing/2014/main" id="{1BC15F38-5DBD-BA1E-9304-1BBF081EF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647" y="2037019"/>
            <a:ext cx="3086008" cy="3086008"/>
          </a:xfrm>
          <a:prstGeom prst="rect">
            <a:avLst/>
          </a:prstGeom>
        </p:spPr>
      </p:pic>
      <p:pic>
        <p:nvPicPr>
          <p:cNvPr id="7" name="Picture 6" descr="A red arrows pointing up&#10;&#10;AI-generated content may be incorrect.">
            <a:extLst>
              <a:ext uri="{FF2B5EF4-FFF2-40B4-BE49-F238E27FC236}">
                <a16:creationId xmlns:a16="http://schemas.microsoft.com/office/drawing/2014/main" id="{9559C61D-1E12-0BF2-0C98-D392B5043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24" y="1831185"/>
            <a:ext cx="4027552" cy="402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14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0EEB6-98F0-188D-B61B-2D31A5AA4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D9771C-E5F1-D002-BDDE-7FFFE414E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226" y="3789112"/>
            <a:ext cx="1748924" cy="892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6E9E7-EE9D-EFB5-AB6D-3C88B8482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300" y="3184141"/>
            <a:ext cx="1612399" cy="1771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615723-3CE9-B9A1-0252-2D25F7B89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5DC"/>
              </a:clrFrom>
              <a:clrTo>
                <a:srgbClr val="FEF5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704" y1="29592" x2="36704" y2="29592"/>
                        <a14:foregroundMark x1="28464" y1="20408" x2="28464" y2="20408"/>
                        <a14:foregroundMark x1="8989" y1="19388" x2="8989" y2="19388"/>
                        <a14:foregroundMark x1="16105" y1="4762" x2="16105" y2="4762"/>
                        <a14:foregroundMark x1="27341" y1="5782" x2="27341" y2="5782"/>
                        <a14:foregroundMark x1="39700" y1="41837" x2="39700" y2="41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764" y="5052510"/>
            <a:ext cx="935358" cy="1028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D6E9EB-B5F3-FC2A-BC62-22408D6AFC20}"/>
              </a:ext>
            </a:extLst>
          </p:cNvPr>
          <p:cNvSpPr txBox="1"/>
          <p:nvPr/>
        </p:nvSpPr>
        <p:spPr>
          <a:xfrm>
            <a:off x="781049" y="2118631"/>
            <a:ext cx="5375715" cy="383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C000"/>
                </a:solidFill>
              </a:rPr>
              <a:t>OBTER MAIS RENDIMENTOS: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dirty="0"/>
              <a:t>Levar a passear o cão da vizinha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dirty="0"/>
              <a:t>Regar as plantas dos tios quando eles vão de férias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dirty="0"/>
              <a:t>Fazer e vender limonada na festa de verão da tua cidade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C000"/>
                </a:solidFill>
              </a:rPr>
              <a:t>REDUZIR A DESPESA: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dirty="0"/>
              <a:t>Levar o lanche de casa para comer na escola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dirty="0"/>
              <a:t>Evitar guloseimas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205644-7D05-7446-ABD8-EF0488C99F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0" b="100000" l="3223" r="100000">
                        <a14:foregroundMark x1="14904" y1="84099" x2="14904" y2="84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880" y="5630779"/>
            <a:ext cx="4306120" cy="1227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803DD-C421-036A-20EE-E882B38F53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EF5DC"/>
              </a:clrFrom>
              <a:clrTo>
                <a:srgbClr val="FEF5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5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900" y="5827823"/>
            <a:ext cx="657225" cy="623960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7BFEF75-BB5F-E4BA-5AF4-335E473EBF60}"/>
              </a:ext>
            </a:extLst>
          </p:cNvPr>
          <p:cNvSpPr txBox="1">
            <a:spLocks/>
          </p:cNvSpPr>
          <p:nvPr/>
        </p:nvSpPr>
        <p:spPr>
          <a:xfrm>
            <a:off x="216626" y="1393815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O QUE PODES FAZER PARA AUMENTAR A POUPANÇA?</a:t>
            </a:r>
          </a:p>
        </p:txBody>
      </p:sp>
    </p:spTree>
    <p:extLst>
      <p:ext uri="{BB962C8B-B14F-4D97-AF65-F5344CB8AC3E}">
        <p14:creationId xmlns:p14="http://schemas.microsoft.com/office/powerpoint/2010/main" val="324683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9630EA6-63DA-7946-1C09-BE59CBBF791E}"/>
              </a:ext>
            </a:extLst>
          </p:cNvPr>
          <p:cNvSpPr txBox="1">
            <a:spLocks/>
          </p:cNvSpPr>
          <p:nvPr/>
        </p:nvSpPr>
        <p:spPr>
          <a:xfrm>
            <a:off x="247147" y="1185619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>
                <a:solidFill>
                  <a:srgbClr val="971E6A"/>
                </a:solidFill>
              </a:rPr>
              <a:t>Regras importantes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0CEA8A-9336-AE81-5243-AD42570BBC78}"/>
              </a:ext>
            </a:extLst>
          </p:cNvPr>
          <p:cNvSpPr txBox="1"/>
          <p:nvPr/>
        </p:nvSpPr>
        <p:spPr>
          <a:xfrm>
            <a:off x="923925" y="1791474"/>
            <a:ext cx="457530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rgbClr val="FFC000"/>
                </a:solidFill>
              </a:rPr>
              <a:t>Não devemos gastar mais do que os nossos rendimentos</a:t>
            </a:r>
            <a:r>
              <a:rPr lang="pt-PT" sz="2000" dirty="0">
                <a:solidFill>
                  <a:srgbClr val="FFC000"/>
                </a:solidFill>
              </a:rPr>
              <a:t>.</a:t>
            </a:r>
          </a:p>
          <a:p>
            <a:endParaRPr lang="pt-PT" sz="2000" dirty="0"/>
          </a:p>
          <a:p>
            <a:r>
              <a:rPr lang="pt-PT" sz="2000" dirty="0"/>
              <a:t>Depois de pagarmos as despesas necessárias, </a:t>
            </a:r>
            <a:r>
              <a:rPr lang="pt-PT" sz="2000" b="1" dirty="0">
                <a:solidFill>
                  <a:srgbClr val="FFC000"/>
                </a:solidFill>
              </a:rPr>
              <a:t>devemos</a:t>
            </a:r>
            <a:r>
              <a:rPr lang="pt-PT" sz="2000" dirty="0">
                <a:solidFill>
                  <a:srgbClr val="FFC000"/>
                </a:solidFill>
              </a:rPr>
              <a:t> </a:t>
            </a:r>
            <a:r>
              <a:rPr lang="pt-PT" sz="2000" b="1" dirty="0">
                <a:solidFill>
                  <a:srgbClr val="FFC000"/>
                </a:solidFill>
              </a:rPr>
              <a:t>pôr sempre de lado uma parte do nosso dinheiro (poupança) </a:t>
            </a:r>
            <a:r>
              <a:rPr lang="pt-PT" sz="2000" dirty="0"/>
              <a:t>para cobrir despesas inesperadas ou para concretizar objetivos no futuro.</a:t>
            </a:r>
          </a:p>
          <a:p>
            <a:endParaRPr lang="pt-PT" sz="2000" dirty="0"/>
          </a:p>
          <a:p>
            <a:r>
              <a:rPr lang="pt-PT" sz="2000" dirty="0"/>
              <a:t>Não nos podemos esquecer que </a:t>
            </a:r>
            <a:r>
              <a:rPr lang="pt-PT" sz="2000" b="1" dirty="0">
                <a:solidFill>
                  <a:srgbClr val="FFC000"/>
                </a:solidFill>
              </a:rPr>
              <a:t>os nossos rendimentos podem variar </a:t>
            </a:r>
            <a:r>
              <a:rPr lang="pt-PT" sz="2000" dirty="0"/>
              <a:t>e temos de estar preparados caso diminuam.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EBCEEF-94F9-C8C6-3048-E7BAFECA7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230" y="1359420"/>
            <a:ext cx="6435684" cy="5094306"/>
          </a:xfrm>
          <a:prstGeom prst="rect">
            <a:avLst/>
          </a:prstGeom>
        </p:spPr>
      </p:pic>
      <p:pic>
        <p:nvPicPr>
          <p:cNvPr id="15" name="Graphic 14" descr="Badge with solid fill">
            <a:extLst>
              <a:ext uri="{FF2B5EF4-FFF2-40B4-BE49-F238E27FC236}">
                <a16:creationId xmlns:a16="http://schemas.microsoft.com/office/drawing/2014/main" id="{2AA599B4-576B-2EC2-D86F-AFE302FCA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086" y="2668927"/>
            <a:ext cx="741648" cy="741648"/>
          </a:xfrm>
          <a:prstGeom prst="rect">
            <a:avLst/>
          </a:prstGeom>
        </p:spPr>
      </p:pic>
      <p:pic>
        <p:nvPicPr>
          <p:cNvPr id="16" name="Graphic 15" descr="Badge 3 with solid fill">
            <a:extLst>
              <a:ext uri="{FF2B5EF4-FFF2-40B4-BE49-F238E27FC236}">
                <a16:creationId xmlns:a16="http://schemas.microsoft.com/office/drawing/2014/main" id="{804C7327-B155-9217-F96D-6FD611419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086" y="4898968"/>
            <a:ext cx="741648" cy="741648"/>
          </a:xfrm>
          <a:prstGeom prst="rect">
            <a:avLst/>
          </a:prstGeom>
        </p:spPr>
      </p:pic>
      <p:pic>
        <p:nvPicPr>
          <p:cNvPr id="17" name="Graphic 16" descr="Badge 1 with solid fill">
            <a:extLst>
              <a:ext uri="{FF2B5EF4-FFF2-40B4-BE49-F238E27FC236}">
                <a16:creationId xmlns:a16="http://schemas.microsoft.com/office/drawing/2014/main" id="{10302F8D-E371-5921-0E66-620693384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086" y="1791474"/>
            <a:ext cx="741648" cy="7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1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02ECC-94C8-FA34-04DA-0844A90F0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3AEFD3-4665-E32E-BBFE-2F46D6431993}"/>
              </a:ext>
            </a:extLst>
          </p:cNvPr>
          <p:cNvSpPr/>
          <p:nvPr/>
        </p:nvSpPr>
        <p:spPr>
          <a:xfrm>
            <a:off x="871746" y="3153639"/>
            <a:ext cx="4229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EXERCÍCIOS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03C926-E2E8-1003-041B-D15D18188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" b="99888" l="185" r="100000">
                        <a14:foregroundMark x1="22878" y1="28732" x2="22878" y2="28732"/>
                        <a14:foregroundMark x1="19926" y1="30752" x2="19926" y2="30752"/>
                        <a14:foregroundMark x1="21218" y1="27946" x2="21218" y2="27946"/>
                        <a14:foregroundMark x1="40590" y1="31425" x2="40590" y2="31425"/>
                        <a14:foregroundMark x1="42435" y1="30191" x2="42435" y2="30191"/>
                        <a14:foregroundMark x1="40037" y1="29181" x2="40037" y2="29181"/>
                        <a14:backgroundMark x1="26384" y1="62177" x2="26384" y2="62177"/>
                        <a14:backgroundMark x1="27675" y1="59035" x2="27675" y2="59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6991" y="1960078"/>
            <a:ext cx="2371670" cy="3898815"/>
          </a:xfrm>
          <a:prstGeom prst="rect">
            <a:avLst/>
          </a:prstGeom>
        </p:spPr>
      </p:pic>
      <p:pic>
        <p:nvPicPr>
          <p:cNvPr id="9" name="Picture 8" descr="A cartoon of a child holding money&#10;&#10;AI-generated content may be incorrect.">
            <a:extLst>
              <a:ext uri="{FF2B5EF4-FFF2-40B4-BE49-F238E27FC236}">
                <a16:creationId xmlns:a16="http://schemas.microsoft.com/office/drawing/2014/main" id="{5E166387-1AB3-96DA-3EEE-1DD039DE9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5215" y="1226100"/>
            <a:ext cx="1645181" cy="437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2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DBE5A-F6C3-6431-145A-43D0B63E3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A1792D7-AA1F-CA8A-9C69-6BB44A6B1C13}"/>
              </a:ext>
            </a:extLst>
          </p:cNvPr>
          <p:cNvSpPr txBox="1">
            <a:spLocks/>
          </p:cNvSpPr>
          <p:nvPr/>
        </p:nvSpPr>
        <p:spPr>
          <a:xfrm>
            <a:off x="257086" y="1162787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PLANO DE POUPANÇA DO TOMÁS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D822481F-14F1-4A03-92A4-5738EF75E704}"/>
              </a:ext>
            </a:extLst>
          </p:cNvPr>
          <p:cNvSpPr txBox="1">
            <a:spLocks/>
          </p:cNvSpPr>
          <p:nvPr/>
        </p:nvSpPr>
        <p:spPr>
          <a:xfrm>
            <a:off x="257086" y="1722532"/>
            <a:ext cx="9477464" cy="7294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2000" b="1" dirty="0">
                <a:solidFill>
                  <a:srgbClr val="FFC000"/>
                </a:solidFill>
              </a:rPr>
              <a:t>OBJETIVO:</a:t>
            </a:r>
            <a:r>
              <a:rPr lang="pt-PT" sz="2000" b="1" dirty="0">
                <a:solidFill>
                  <a:srgbClr val="DC811B"/>
                </a:solidFill>
              </a:rPr>
              <a:t> </a:t>
            </a:r>
            <a:r>
              <a:rPr lang="pt-PT" sz="2000" dirty="0"/>
              <a:t>O Tomás precisa de um cronómetro para os treinos de atletismo.</a:t>
            </a:r>
          </a:p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800" dirty="0">
                <a:solidFill>
                  <a:srgbClr val="FFC000"/>
                </a:solidFill>
              </a:rPr>
              <a:t> </a:t>
            </a:r>
            <a:r>
              <a:rPr lang="pt-PT" sz="1600" b="1" dirty="0">
                <a:solidFill>
                  <a:srgbClr val="FFC000"/>
                </a:solidFill>
              </a:rPr>
              <a:t>AJUDA O TOMÁS A DEFINIR O PLANO DE POUPANÇA PARA ATINGIR O OBJETIVO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4E4685-42F3-9686-5BDC-D688F5DEF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324" y="2967789"/>
            <a:ext cx="7388929" cy="36150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CB8C32-3F77-E35D-9E74-B7A152398875}"/>
              </a:ext>
            </a:extLst>
          </p:cNvPr>
          <p:cNvSpPr txBox="1"/>
          <p:nvPr/>
        </p:nvSpPr>
        <p:spPr>
          <a:xfrm>
            <a:off x="2776425" y="4110615"/>
            <a:ext cx="1881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dirty="0">
                <a:latin typeface="Freestyle Script" panose="030804020302050B0404" pitchFamily="66" charset="0"/>
              </a:rPr>
              <a:t>Semanada: </a:t>
            </a:r>
            <a:r>
              <a:rPr lang="pt-PT" sz="2400" b="1" dirty="0">
                <a:latin typeface="Freestyle Script" panose="030804020302050B0404" pitchFamily="66" charset="0"/>
              </a:rPr>
              <a:t>10,00 €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4254BC-A583-AACD-4C89-72E167BDC4BC}"/>
              </a:ext>
            </a:extLst>
          </p:cNvPr>
          <p:cNvSpPr txBox="1"/>
          <p:nvPr/>
        </p:nvSpPr>
        <p:spPr>
          <a:xfrm>
            <a:off x="5094000" y="3990477"/>
            <a:ext cx="246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latin typeface="Freestyle Script" panose="030804020302050B0404" pitchFamily="66" charset="0"/>
              </a:rPr>
              <a:t>Lanches da manhã: </a:t>
            </a:r>
            <a:r>
              <a:rPr lang="pt-PT" sz="2400" b="1" dirty="0">
                <a:latin typeface="Freestyle Script" panose="030804020302050B0404" pitchFamily="66" charset="0"/>
              </a:rPr>
              <a:t>3,00 €</a:t>
            </a:r>
          </a:p>
          <a:p>
            <a:r>
              <a:rPr lang="pt-PT" sz="2400" dirty="0">
                <a:latin typeface="Freestyle Script" panose="030804020302050B0404" pitchFamily="66" charset="0"/>
              </a:rPr>
              <a:t>Lanches da tarde: </a:t>
            </a:r>
            <a:r>
              <a:rPr lang="pt-PT" sz="2400" b="1" dirty="0">
                <a:latin typeface="Freestyle Script" panose="030804020302050B0404" pitchFamily="66" charset="0"/>
              </a:rPr>
              <a:t>2,50 €</a:t>
            </a:r>
          </a:p>
          <a:p>
            <a:r>
              <a:rPr lang="pt-PT" sz="2400" dirty="0">
                <a:latin typeface="Freestyle Script" panose="030804020302050B0404" pitchFamily="66" charset="0"/>
              </a:rPr>
              <a:t>Guloseimas: </a:t>
            </a:r>
            <a:r>
              <a:rPr lang="pt-PT" sz="2400" b="1" dirty="0">
                <a:latin typeface="Freestyle Script" panose="030804020302050B0404" pitchFamily="66" charset="0"/>
              </a:rPr>
              <a:t>0,50 €</a:t>
            </a:r>
          </a:p>
          <a:p>
            <a:r>
              <a:rPr lang="pt-PT" sz="2400" dirty="0">
                <a:latin typeface="Freestyle Script" panose="030804020302050B0404" pitchFamily="66" charset="0"/>
              </a:rPr>
              <a:t>Cromos: </a:t>
            </a:r>
            <a:r>
              <a:rPr lang="pt-PT" sz="2400" b="1" dirty="0">
                <a:latin typeface="Freestyle Script" panose="030804020302050B0404" pitchFamily="66" charset="0"/>
              </a:rPr>
              <a:t>1,50 €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B9F8FD-B195-7BA9-B28A-CFA8A1E89246}"/>
              </a:ext>
            </a:extLst>
          </p:cNvPr>
          <p:cNvSpPr txBox="1"/>
          <p:nvPr/>
        </p:nvSpPr>
        <p:spPr>
          <a:xfrm>
            <a:off x="7044124" y="5399748"/>
            <a:ext cx="86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>
                <a:latin typeface="Freestyle Script" panose="030804020302050B0404" pitchFamily="66" charset="0"/>
              </a:rPr>
              <a:t>7,50 €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58BDC-EB81-BCD0-4F17-918FB6211C41}"/>
              </a:ext>
            </a:extLst>
          </p:cNvPr>
          <p:cNvSpPr txBox="1"/>
          <p:nvPr/>
        </p:nvSpPr>
        <p:spPr>
          <a:xfrm>
            <a:off x="3547950" y="5982661"/>
            <a:ext cx="86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>
                <a:latin typeface="Freestyle Script" panose="030804020302050B0404" pitchFamily="66" charset="0"/>
              </a:rPr>
              <a:t>2,50 €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F1AD2FE-3411-96EA-A824-083EEB4FF4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370"/>
          <a:stretch>
            <a:fillRect/>
          </a:stretch>
        </p:blipFill>
        <p:spPr>
          <a:xfrm>
            <a:off x="9734550" y="754263"/>
            <a:ext cx="2244263" cy="1270524"/>
          </a:xfrm>
          <a:prstGeom prst="rect">
            <a:avLst/>
          </a:prstGeom>
        </p:spPr>
      </p:pic>
      <p:pic>
        <p:nvPicPr>
          <p:cNvPr id="29" name="Picture 28" descr="A yellow and white alarm clock&#10;&#10;AI-generated content may be incorrect.">
            <a:extLst>
              <a:ext uri="{FF2B5EF4-FFF2-40B4-BE49-F238E27FC236}">
                <a16:creationId xmlns:a16="http://schemas.microsoft.com/office/drawing/2014/main" id="{C048FE0F-C07C-3358-4CF5-B9CC7D0264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52" y="609953"/>
            <a:ext cx="1523649" cy="152364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D0CD969-659E-6BD7-429F-15ED1F0E80DF}"/>
              </a:ext>
            </a:extLst>
          </p:cNvPr>
          <p:cNvSpPr txBox="1"/>
          <p:nvPr/>
        </p:nvSpPr>
        <p:spPr>
          <a:xfrm>
            <a:off x="2776425" y="3710505"/>
            <a:ext cx="1964651" cy="400110"/>
          </a:xfrm>
          <a:prstGeom prst="rect">
            <a:avLst/>
          </a:prstGeom>
          <a:solidFill>
            <a:srgbClr val="FEF3D2"/>
          </a:solidFill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rgbClr val="00B4AE"/>
                </a:solidFill>
                <a:latin typeface="Sitka Heading" pitchFamily="2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Rendimento:</a:t>
            </a:r>
          </a:p>
        </p:txBody>
      </p:sp>
    </p:spTree>
    <p:extLst>
      <p:ext uri="{BB962C8B-B14F-4D97-AF65-F5344CB8AC3E}">
        <p14:creationId xmlns:p14="http://schemas.microsoft.com/office/powerpoint/2010/main" val="29479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F170A-2D95-DBE6-8E94-89FDD8854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F6E0219F-E3A4-63C3-6F09-9B6FD97BD5CE}"/>
              </a:ext>
            </a:extLst>
          </p:cNvPr>
          <p:cNvSpPr txBox="1">
            <a:spLocks/>
          </p:cNvSpPr>
          <p:nvPr/>
        </p:nvSpPr>
        <p:spPr>
          <a:xfrm>
            <a:off x="273270" y="1249692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PLANO DE POUPANÇA DO TOMÁS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CB483984-562E-A235-8358-3EA7F02852EB}"/>
              </a:ext>
            </a:extLst>
          </p:cNvPr>
          <p:cNvSpPr txBox="1">
            <a:spLocks/>
          </p:cNvSpPr>
          <p:nvPr/>
        </p:nvSpPr>
        <p:spPr>
          <a:xfrm>
            <a:off x="803377" y="1829689"/>
            <a:ext cx="7028587" cy="41023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600" b="1" dirty="0"/>
              <a:t>Calcula o número de semanas que o Tomás precisa de poupar, até conseguir comprar o cronómetro</a:t>
            </a:r>
          </a:p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600" b="1" dirty="0">
                <a:solidFill>
                  <a:srgbClr val="FFC000"/>
                </a:solidFill>
              </a:rPr>
              <a:t>	30 € ÷ 2,50 € = 12 semanas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endParaRPr lang="pt-PT" sz="1600" dirty="0"/>
          </a:p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600" b="1" dirty="0"/>
              <a:t>O Tomás tem como objetivo comprar o cronómetro em 10 semanas. </a:t>
            </a:r>
            <a:r>
              <a:rPr lang="pt-PT" sz="1600" b="1" dirty="0">
                <a:solidFill>
                  <a:srgbClr val="FFC000"/>
                </a:solidFill>
              </a:rPr>
              <a:t>Quanto terá que poupar o Tomás semanalmente?</a:t>
            </a:r>
          </a:p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pt-PT" sz="1600" b="1" dirty="0">
                <a:solidFill>
                  <a:srgbClr val="971E6A"/>
                </a:solidFill>
              </a:rPr>
              <a:t>	</a:t>
            </a:r>
            <a:r>
              <a:rPr lang="pt-PT" sz="1600" b="1" dirty="0">
                <a:solidFill>
                  <a:srgbClr val="FFC000"/>
                </a:solidFill>
              </a:rPr>
              <a:t>30 € ÷ 10 semanas = 3,00 €</a:t>
            </a:r>
          </a:p>
          <a:p>
            <a:pPr>
              <a:lnSpc>
                <a:spcPct val="114000"/>
              </a:lnSpc>
              <a:spcAft>
                <a:spcPts val="1000"/>
              </a:spcAft>
            </a:pPr>
            <a:r>
              <a:rPr lang="pt-PT" sz="1600" b="1" dirty="0"/>
              <a:t> Indica duas sugestões que permitam ao  Tomás aumentar o saldo semanal.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C1BC0-407A-6667-4E57-6AF047E30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309" y="2925687"/>
            <a:ext cx="1650904" cy="3025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C7E626-BA3E-C871-B3DF-9BD53D8F83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70"/>
          <a:stretch>
            <a:fillRect/>
          </a:stretch>
        </p:blipFill>
        <p:spPr>
          <a:xfrm>
            <a:off x="9734550" y="1249692"/>
            <a:ext cx="2244263" cy="1270524"/>
          </a:xfrm>
          <a:prstGeom prst="rect">
            <a:avLst/>
          </a:prstGeom>
        </p:spPr>
      </p:pic>
      <p:pic>
        <p:nvPicPr>
          <p:cNvPr id="5" name="Picture 4" descr="A yellow and white alarm clock&#10;&#10;AI-generated content may be incorrect.">
            <a:extLst>
              <a:ext uri="{FF2B5EF4-FFF2-40B4-BE49-F238E27FC236}">
                <a16:creationId xmlns:a16="http://schemas.microsoft.com/office/drawing/2014/main" id="{EB1B26B0-54E5-9A13-8485-CCA142514C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55" y="1105381"/>
            <a:ext cx="1685945" cy="168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F7CCD-D1B3-0767-9DCF-B73CD170E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808F6-CAF1-6461-0EF6-A60A67A64E7C}"/>
              </a:ext>
            </a:extLst>
          </p:cNvPr>
          <p:cNvSpPr txBox="1">
            <a:spLocks/>
          </p:cNvSpPr>
          <p:nvPr/>
        </p:nvSpPr>
        <p:spPr>
          <a:xfrm>
            <a:off x="257086" y="1209475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ONDE ENCONTRAR MAIS INFORMAÇÃO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A7ADA9-36EE-2C59-8942-ADCA1463979E}"/>
              </a:ext>
            </a:extLst>
          </p:cNvPr>
          <p:cNvGrpSpPr/>
          <p:nvPr/>
        </p:nvGrpSpPr>
        <p:grpSpPr>
          <a:xfrm>
            <a:off x="386405" y="1954244"/>
            <a:ext cx="5575977" cy="3066717"/>
            <a:chOff x="622562" y="2414573"/>
            <a:chExt cx="5263889" cy="27757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4A23FA-A331-F83B-C53A-2073BF4CB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562" y="2414573"/>
              <a:ext cx="5263889" cy="27757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6DCA50-EA10-6452-E3F6-A6345B5AA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7809" y="2522340"/>
              <a:ext cx="3842785" cy="2454206"/>
            </a:xfrm>
            <a:prstGeom prst="rect">
              <a:avLst/>
            </a:prstGeom>
          </p:spPr>
        </p:pic>
      </p:grpSp>
      <p:sp>
        <p:nvSpPr>
          <p:cNvPr id="10" name="Title 4">
            <a:extLst>
              <a:ext uri="{FF2B5EF4-FFF2-40B4-BE49-F238E27FC236}">
                <a16:creationId xmlns:a16="http://schemas.microsoft.com/office/drawing/2014/main" id="{15F18C9C-33B4-2DE3-FB59-C700E9A3102A}"/>
              </a:ext>
            </a:extLst>
          </p:cNvPr>
          <p:cNvSpPr txBox="1">
            <a:spLocks/>
          </p:cNvSpPr>
          <p:nvPr/>
        </p:nvSpPr>
        <p:spPr>
          <a:xfrm>
            <a:off x="1563368" y="5057759"/>
            <a:ext cx="2520000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400" spc="0" dirty="0">
                <a:solidFill>
                  <a:schemeClr val="tx1"/>
                </a:solidFill>
              </a:rPr>
              <a:t>Portal Todos Contam</a:t>
            </a:r>
          </a:p>
          <a:p>
            <a:pPr algn="ctr">
              <a:lnSpc>
                <a:spcPct val="100000"/>
              </a:lnSpc>
            </a:pPr>
            <a:r>
              <a:rPr lang="pt-PT" sz="1000" cap="none" spc="100" dirty="0">
                <a:solidFill>
                  <a:schemeClr val="tx1"/>
                </a:solidFill>
                <a:hlinkClick r:id="rId5"/>
              </a:rPr>
              <a:t>https://www.todoscontam.pt</a:t>
            </a:r>
            <a:r>
              <a:rPr lang="pt-PT" sz="1000" cap="none" spc="1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1E3A75-4DD3-3D99-15D2-65C86DF02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63671"/>
            <a:ext cx="5803216" cy="3060186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497A6C8C-F3A2-F632-2AAF-F91BB46F17BD}"/>
              </a:ext>
            </a:extLst>
          </p:cNvPr>
          <p:cNvSpPr txBox="1">
            <a:spLocks/>
          </p:cNvSpPr>
          <p:nvPr/>
        </p:nvSpPr>
        <p:spPr>
          <a:xfrm>
            <a:off x="6636702" y="5039815"/>
            <a:ext cx="4792737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1400" spc="0" dirty="0">
                <a:solidFill>
                  <a:schemeClr val="tx1"/>
                </a:solidFill>
              </a:rPr>
              <a:t>Plataforma de </a:t>
            </a:r>
            <a:r>
              <a:rPr lang="pt-PT" sz="1400" i="1" spc="0" dirty="0">
                <a:solidFill>
                  <a:schemeClr val="tx1"/>
                </a:solidFill>
              </a:rPr>
              <a:t>e-</a:t>
            </a:r>
            <a:r>
              <a:rPr lang="pt-PT" sz="1400" i="1" spc="0" dirty="0" err="1">
                <a:solidFill>
                  <a:schemeClr val="tx1"/>
                </a:solidFill>
              </a:rPr>
              <a:t>learning</a:t>
            </a:r>
            <a:r>
              <a:rPr lang="pt-PT" sz="1400" spc="0" dirty="0">
                <a:solidFill>
                  <a:schemeClr val="tx1"/>
                </a:solidFill>
              </a:rPr>
              <a:t> Todos Contam</a:t>
            </a:r>
          </a:p>
          <a:p>
            <a:pPr algn="ctr">
              <a:lnSpc>
                <a:spcPct val="100000"/>
              </a:lnSpc>
            </a:pPr>
            <a:r>
              <a:rPr lang="pt-PT" sz="1000" cap="none" spc="100" dirty="0">
                <a:solidFill>
                  <a:schemeClr val="tx1"/>
                </a:solidFill>
                <a:hlinkClick r:id="rId6"/>
              </a:rPr>
              <a:t>https://elearning.todoscontam.pt/</a:t>
            </a:r>
            <a:r>
              <a:rPr lang="pt-PT" sz="1000" cap="none" spc="1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" name="Picture Placeholder 20">
            <a:extLst>
              <a:ext uri="{FF2B5EF4-FFF2-40B4-BE49-F238E27FC236}">
                <a16:creationId xmlns:a16="http://schemas.microsoft.com/office/drawing/2014/main" id="{F21BC56D-D1D2-AE7C-7FDC-2C07208345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7862" y="2054099"/>
            <a:ext cx="4233618" cy="27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76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E31B2-A40E-CBF2-D8E3-47BBB6FEC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CD957-0494-EE64-633D-4AA74A6CDF77}"/>
              </a:ext>
            </a:extLst>
          </p:cNvPr>
          <p:cNvSpPr txBox="1">
            <a:spLocks/>
          </p:cNvSpPr>
          <p:nvPr/>
        </p:nvSpPr>
        <p:spPr>
          <a:xfrm>
            <a:off x="257086" y="1209475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CADERNO DE EDUCAÇÃO FINANCEIRA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F7EFC-FB4C-9D64-55EE-CB5BF47F7667}"/>
              </a:ext>
            </a:extLst>
          </p:cNvPr>
          <p:cNvSpPr txBox="1"/>
          <p:nvPr/>
        </p:nvSpPr>
        <p:spPr>
          <a:xfrm>
            <a:off x="257086" y="5836242"/>
            <a:ext cx="5955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hlinkClick r:id="rId3"/>
              </a:rPr>
              <a:t>https://www.todoscontam.pt/pt-pt/caderno-de-educacao-financeira-1</a:t>
            </a:r>
            <a:r>
              <a:rPr lang="pt-PT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B1F816-817C-0FFD-757B-95FB118E6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87" t="13601" r="18501" b="6601"/>
          <a:stretch/>
        </p:blipFill>
        <p:spPr>
          <a:xfrm>
            <a:off x="257086" y="1891339"/>
            <a:ext cx="2672681" cy="39062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F5A949-AD6E-5E87-D79E-A0A9FA824F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76" y="2606501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07BC55-2A11-BF19-714E-270A0CF958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673" y="2606501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86E43-5F0D-292E-6454-25BDFAB4DD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670" y="2606501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890330-2299-1B72-BB90-B1B7355BA2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667" y="2606501"/>
            <a:ext cx="1667860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84BEF1-B386-1CAF-F936-C350F749F6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436" y="2606500"/>
            <a:ext cx="1667088" cy="2430379"/>
          </a:xfrm>
          <a:prstGeom prst="rect">
            <a:avLst/>
          </a:prstGeom>
          <a:solidFill>
            <a:srgbClr val="01AAA7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52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5D22-D27D-7EC4-6BE3-93A527258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D6168-13F6-85B8-72CA-05D648493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grpSp>
        <p:nvGrpSpPr>
          <p:cNvPr id="5" name="Group 16">
            <a:extLst>
              <a:ext uri="{FF2B5EF4-FFF2-40B4-BE49-F238E27FC236}">
                <a16:creationId xmlns:a16="http://schemas.microsoft.com/office/drawing/2014/main" id="{13278870-D086-0FA4-89D3-94B1EDA8ABA4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A810FCCA-E8B7-A922-851F-811C4B2C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78543CB0-44B9-DB21-992E-7E5F0A690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59D4B17F-F30E-A3F6-21C0-621C7FFE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1B179501-2DBE-040D-2149-761D0C298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68CCA43-2AC4-D139-8EC5-DEAE7B7B8627}"/>
              </a:ext>
            </a:extLst>
          </p:cNvPr>
          <p:cNvSpPr/>
          <p:nvPr/>
        </p:nvSpPr>
        <p:spPr>
          <a:xfrm>
            <a:off x="-245804" y="1397147"/>
            <a:ext cx="12617636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BE9E54-C771-A7A5-6CE7-ED9F3A0A4643}"/>
              </a:ext>
            </a:extLst>
          </p:cNvPr>
          <p:cNvCxnSpPr>
            <a:cxnSpLocks/>
          </p:cNvCxnSpPr>
          <p:nvPr/>
        </p:nvCxnSpPr>
        <p:spPr>
          <a:xfrm>
            <a:off x="1149938" y="3921611"/>
            <a:ext cx="1968081" cy="102148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EABD2A-5C76-D52E-E224-A25C6B8E458E}"/>
              </a:ext>
            </a:extLst>
          </p:cNvPr>
          <p:cNvCxnSpPr>
            <a:cxnSpLocks/>
          </p:cNvCxnSpPr>
          <p:nvPr/>
        </p:nvCxnSpPr>
        <p:spPr>
          <a:xfrm>
            <a:off x="1220947" y="3638383"/>
            <a:ext cx="2160000" cy="501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95A6274-E745-1140-6B16-96717A18FB53}"/>
              </a:ext>
            </a:extLst>
          </p:cNvPr>
          <p:cNvCxnSpPr>
            <a:cxnSpLocks/>
          </p:cNvCxnSpPr>
          <p:nvPr/>
        </p:nvCxnSpPr>
        <p:spPr>
          <a:xfrm flipV="1">
            <a:off x="1168226" y="2295035"/>
            <a:ext cx="1959785" cy="1216570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9695AC2-BC5B-B9CD-2A96-7E6EE8209D1F}"/>
              </a:ext>
            </a:extLst>
          </p:cNvPr>
          <p:cNvSpPr/>
          <p:nvPr/>
        </p:nvSpPr>
        <p:spPr>
          <a:xfrm>
            <a:off x="-375227" y="2005013"/>
            <a:ext cx="3402580" cy="3267742"/>
          </a:xfrm>
          <a:prstGeom prst="ellipse">
            <a:avLst/>
          </a:prstGeom>
          <a:solidFill>
            <a:schemeClr val="bg1"/>
          </a:solidFill>
          <a:ln w="165100">
            <a:solidFill>
              <a:srgbClr val="FF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Marcador de Posição de Conteúdo 2">
            <a:extLst>
              <a:ext uri="{FF2B5EF4-FFF2-40B4-BE49-F238E27FC236}">
                <a16:creationId xmlns:a16="http://schemas.microsoft.com/office/drawing/2014/main" id="{7BFF688F-25DE-BE33-CE0E-84F9285B27C2}"/>
              </a:ext>
            </a:extLst>
          </p:cNvPr>
          <p:cNvSpPr txBox="1">
            <a:spLocks/>
          </p:cNvSpPr>
          <p:nvPr/>
        </p:nvSpPr>
        <p:spPr>
          <a:xfrm>
            <a:off x="3323052" y="4683270"/>
            <a:ext cx="4461726" cy="831194"/>
          </a:xfrm>
          <a:prstGeom prst="rect">
            <a:avLst/>
          </a:prstGeom>
          <a:solidFill>
            <a:srgbClr val="FFD300"/>
          </a:solidFill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Assinalar o Dia Mundial da Poupança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em todas as escolas do País</a:t>
            </a:r>
          </a:p>
        </p:txBody>
      </p:sp>
      <p:sp>
        <p:nvSpPr>
          <p:cNvPr id="42" name="Marcador de Posição de Conteúdo 2">
            <a:extLst>
              <a:ext uri="{FF2B5EF4-FFF2-40B4-BE49-F238E27FC236}">
                <a16:creationId xmlns:a16="http://schemas.microsoft.com/office/drawing/2014/main" id="{E46C792B-D80F-A316-209B-4E2A439392BB}"/>
              </a:ext>
            </a:extLst>
          </p:cNvPr>
          <p:cNvSpPr txBox="1">
            <a:spLocks/>
          </p:cNvSpPr>
          <p:nvPr/>
        </p:nvSpPr>
        <p:spPr>
          <a:xfrm>
            <a:off x="3563440" y="2866389"/>
            <a:ext cx="8081985" cy="1577531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Estabelecer as bases para uma colaboração estruturada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 contínua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entre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Instituições do Ensino Superior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(IES), </a:t>
            </a:r>
            <a:r>
              <a:rPr kumimoji="0" lang="pt-P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Escolas </a:t>
            </a:r>
            <a:r>
              <a: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Autoridades de Supervisão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(Banco de Portugal, Autoridade de Supervisão de Seguros e de Fundos de Pensões e Comissão de Mercado de Valores Mobiliários)</a:t>
            </a:r>
          </a:p>
        </p:txBody>
      </p:sp>
      <p:sp>
        <p:nvSpPr>
          <p:cNvPr id="43" name="Marcador de Posição de Conteúdo 2">
            <a:extLst>
              <a:ext uri="{FF2B5EF4-FFF2-40B4-BE49-F238E27FC236}">
                <a16:creationId xmlns:a16="http://schemas.microsoft.com/office/drawing/2014/main" id="{525D2453-D5B9-CF6C-79F0-4CC1359CC71E}"/>
              </a:ext>
            </a:extLst>
          </p:cNvPr>
          <p:cNvSpPr txBox="1">
            <a:spLocks/>
          </p:cNvSpPr>
          <p:nvPr/>
        </p:nvSpPr>
        <p:spPr>
          <a:xfrm>
            <a:off x="3281775" y="1731030"/>
            <a:ext cx="6509389" cy="831194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Consolidar o ensino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da Literacia Financeira e Empreendedorismo na componente curricular de Cidadania e Desenvolvimento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8CE2D3-F6DE-5282-95FE-306F10219D4C}"/>
              </a:ext>
            </a:extLst>
          </p:cNvPr>
          <p:cNvGrpSpPr/>
          <p:nvPr/>
        </p:nvGrpSpPr>
        <p:grpSpPr>
          <a:xfrm>
            <a:off x="-9055" y="3241779"/>
            <a:ext cx="2670236" cy="794211"/>
            <a:chOff x="-9055" y="3204673"/>
            <a:chExt cx="2670236" cy="794211"/>
          </a:xfrm>
        </p:grpSpPr>
        <p:sp>
          <p:nvSpPr>
            <p:cNvPr id="45" name="Marcador de Posição de Conteúdo 2">
              <a:extLst>
                <a:ext uri="{FF2B5EF4-FFF2-40B4-BE49-F238E27FC236}">
                  <a16:creationId xmlns:a16="http://schemas.microsoft.com/office/drawing/2014/main" id="{75C0AB8A-5C01-14A5-33F5-1E471B638112}"/>
                </a:ext>
              </a:extLst>
            </p:cNvPr>
            <p:cNvSpPr txBox="1">
              <a:spLocks/>
            </p:cNvSpPr>
            <p:nvPr/>
          </p:nvSpPr>
          <p:spPr>
            <a:xfrm>
              <a:off x="-9055" y="3311256"/>
              <a:ext cx="2670236" cy="581045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0" rIns="91440" bIns="0" rtlCol="0" anchor="ctr" anchorCtr="0">
              <a:noAutofit/>
            </a:bodyPr>
            <a:lstStyle>
              <a:lvl1pPr marL="228589" indent="-228589" algn="l" defTabSz="91435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1pPr>
              <a:lvl2pPr marL="68576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2pPr>
              <a:lvl3pPr marL="1142943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3pPr>
              <a:lvl4pPr marL="1600120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4pPr>
              <a:lvl5pPr marL="2057297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</a:rPr>
                <a:t>OBJETIVOS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E77ADF-604F-EBE7-500E-D193EDBCAE36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204673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E0E1A8-E496-AAF4-393F-22A58114D612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998884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: Rounded Corners 4">
            <a:extLst>
              <a:ext uri="{FF2B5EF4-FFF2-40B4-BE49-F238E27FC236}">
                <a16:creationId xmlns:a16="http://schemas.microsoft.com/office/drawing/2014/main" id="{E2690D41-AC63-61D9-B4AF-5C57E3F4705D}"/>
              </a:ext>
            </a:extLst>
          </p:cNvPr>
          <p:cNvSpPr/>
          <p:nvPr/>
        </p:nvSpPr>
        <p:spPr>
          <a:xfrm rot="5400000">
            <a:off x="9522844" y="4202245"/>
            <a:ext cx="1614335" cy="2444417"/>
          </a:xfrm>
          <a:prstGeom prst="foldedCorner">
            <a:avLst>
              <a:gd name="adj" fmla="val 26688"/>
            </a:avLst>
          </a:prstGeom>
          <a:solidFill>
            <a:srgbClr val="FFD3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9" name="Graphic 5" descr="Pin with solid fill">
            <a:extLst>
              <a:ext uri="{FF2B5EF4-FFF2-40B4-BE49-F238E27FC236}">
                <a16:creationId xmlns:a16="http://schemas.microsoft.com/office/drawing/2014/main" id="{E09DAC02-0ADA-E170-93FF-1302ACE24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60100" flipH="1">
            <a:off x="10865439" y="4166965"/>
            <a:ext cx="624548" cy="62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Marcador de Posição de Conteúdo 2">
            <a:extLst>
              <a:ext uri="{FF2B5EF4-FFF2-40B4-BE49-F238E27FC236}">
                <a16:creationId xmlns:a16="http://schemas.microsoft.com/office/drawing/2014/main" id="{A78D827F-1A9D-8643-4E90-984C7BC4B02D}"/>
              </a:ext>
            </a:extLst>
          </p:cNvPr>
          <p:cNvSpPr txBox="1">
            <a:spLocks/>
          </p:cNvSpPr>
          <p:nvPr/>
        </p:nvSpPr>
        <p:spPr>
          <a:xfrm>
            <a:off x="9201008" y="4813059"/>
            <a:ext cx="2444417" cy="9955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Estratégia Nacional para a Cidadania (ENEC)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Aprendizagens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tuguesa Sans" pitchFamily="2" charset="77"/>
                <a:ea typeface="+mn-e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Essenciais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rtuguesa San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4712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823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2707B-B407-B072-DA68-F5BDC21C1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5BB94030-7448-4AF0-5FBF-E3C187502FCC}"/>
              </a:ext>
            </a:extLst>
          </p:cNvPr>
          <p:cNvGrpSpPr/>
          <p:nvPr/>
        </p:nvGrpSpPr>
        <p:grpSpPr>
          <a:xfrm>
            <a:off x="9944929" y="1397147"/>
            <a:ext cx="2247071" cy="1286454"/>
            <a:chOff x="9944929" y="1388003"/>
            <a:chExt cx="2247071" cy="1286454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950BCD24-FDD1-6C83-A45D-DAA82B3E7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9944929" y="1420695"/>
              <a:ext cx="724042" cy="1253762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261A674C-9546-6F79-EDF0-D2C3B9F12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0626604" y="1409265"/>
              <a:ext cx="724042" cy="1253762"/>
            </a:xfrm>
            <a:prstGeom prst="rect">
              <a:avLst/>
            </a:prstGeom>
          </p:spPr>
        </p:pic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0BC073EF-72CF-77DB-0B8E-8D0053762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b="76920"/>
            <a:stretch>
              <a:fillRect/>
            </a:stretch>
          </p:blipFill>
          <p:spPr>
            <a:xfrm>
              <a:off x="11332575" y="1397835"/>
              <a:ext cx="724042" cy="125376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081BBFC4-EAF8-8462-C03D-A23C51A45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15" r="5312" b="76920"/>
            <a:stretch>
              <a:fillRect/>
            </a:stretch>
          </p:blipFill>
          <p:spPr>
            <a:xfrm>
              <a:off x="12026619" y="1388003"/>
              <a:ext cx="165381" cy="12537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D42ECE5-7BD2-E7F1-E803-5A4FB7F00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04" y="1425677"/>
            <a:ext cx="10515599" cy="5432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6D4A15-F3C2-80C8-0CDD-C194B5969D68}"/>
              </a:ext>
            </a:extLst>
          </p:cNvPr>
          <p:cNvSpPr/>
          <p:nvPr/>
        </p:nvSpPr>
        <p:spPr>
          <a:xfrm>
            <a:off x="-245804" y="1425677"/>
            <a:ext cx="12437804" cy="5460853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9978E4-4F49-453F-6846-3156C0AEBA4A}"/>
              </a:ext>
            </a:extLst>
          </p:cNvPr>
          <p:cNvSpPr/>
          <p:nvPr/>
        </p:nvSpPr>
        <p:spPr>
          <a:xfrm>
            <a:off x="290747" y="1498764"/>
            <a:ext cx="11007003" cy="1518800"/>
          </a:xfrm>
          <a:prstGeom prst="roundRect">
            <a:avLst>
              <a:gd name="adj" fmla="val 50000"/>
            </a:avLst>
          </a:prstGeom>
          <a:solidFill>
            <a:srgbClr val="F2E6DA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154800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O Dia Mundial da Poupança</a:t>
            </a:r>
            <a:r>
              <a:rPr kumimoji="0" lang="pt-P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 marca a primeira etapa no trabalho a desenvolver na Dimensão Literacia e Empreendedorismo no âmbito do novo modelo de funcionamento da área curricular de Cidadania e Desenvolvimento</a:t>
            </a:r>
            <a:endParaRPr kumimoji="0" lang="pt-PT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04A8649-F3C3-9B96-0D90-A78ECE05DC73}"/>
              </a:ext>
            </a:extLst>
          </p:cNvPr>
          <p:cNvSpPr>
            <a:spLocks noChangeAspect="1"/>
          </p:cNvSpPr>
          <p:nvPr/>
        </p:nvSpPr>
        <p:spPr>
          <a:xfrm>
            <a:off x="290747" y="1498752"/>
            <a:ext cx="1518545" cy="1518545"/>
          </a:xfrm>
          <a:prstGeom prst="ellipse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EE771F-BF23-285A-275B-6398D3F78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286" y="1674291"/>
            <a:ext cx="1167467" cy="1167467"/>
          </a:xfrm>
          <a:prstGeom prst="rect">
            <a:avLst/>
          </a:prstGeom>
        </p:spPr>
      </p:pic>
      <p:cxnSp>
        <p:nvCxnSpPr>
          <p:cNvPr id="11" name="Straight Connector 29">
            <a:extLst>
              <a:ext uri="{FF2B5EF4-FFF2-40B4-BE49-F238E27FC236}">
                <a16:creationId xmlns:a16="http://schemas.microsoft.com/office/drawing/2014/main" id="{C39BBA03-5605-EE0D-3103-BFE73A21B003}"/>
              </a:ext>
            </a:extLst>
          </p:cNvPr>
          <p:cNvCxnSpPr>
            <a:cxnSpLocks/>
          </p:cNvCxnSpPr>
          <p:nvPr/>
        </p:nvCxnSpPr>
        <p:spPr>
          <a:xfrm>
            <a:off x="993813" y="5365883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AB50EB-E63D-9D1F-F3E0-5F3D6A033686}"/>
              </a:ext>
            </a:extLst>
          </p:cNvPr>
          <p:cNvCxnSpPr>
            <a:cxnSpLocks/>
          </p:cNvCxnSpPr>
          <p:nvPr/>
        </p:nvCxnSpPr>
        <p:spPr>
          <a:xfrm>
            <a:off x="1015713" y="3508547"/>
            <a:ext cx="330508" cy="469"/>
          </a:xfrm>
          <a:prstGeom prst="line">
            <a:avLst/>
          </a:prstGeom>
          <a:solidFill>
            <a:srgbClr val="056847"/>
          </a:solidFill>
          <a:ln w="31750" cap="flat" cmpd="sng" algn="ctr">
            <a:solidFill>
              <a:srgbClr val="FFD300"/>
            </a:solidFill>
            <a:prstDash val="solid"/>
            <a:miter lim="800000"/>
            <a:tailEnd type="oval"/>
          </a:ln>
          <a:effectLst/>
        </p:spPr>
      </p:cxnSp>
      <p:sp>
        <p:nvSpPr>
          <p:cNvPr id="14" name="Arrow: Bent 13">
            <a:extLst>
              <a:ext uri="{FF2B5EF4-FFF2-40B4-BE49-F238E27FC236}">
                <a16:creationId xmlns:a16="http://schemas.microsoft.com/office/drawing/2014/main" id="{6BD8F4A2-B58F-EE6B-2307-46D82AA956E5}"/>
              </a:ext>
            </a:extLst>
          </p:cNvPr>
          <p:cNvSpPr/>
          <p:nvPr/>
        </p:nvSpPr>
        <p:spPr>
          <a:xfrm rot="10800000" flipH="1">
            <a:off x="995834" y="2997668"/>
            <a:ext cx="330507" cy="2952000"/>
          </a:xfrm>
          <a:prstGeom prst="bentArrow">
            <a:avLst>
              <a:gd name="adj1" fmla="val 11686"/>
              <a:gd name="adj2" fmla="val 25000"/>
              <a:gd name="adj3" fmla="val 0"/>
              <a:gd name="adj4" fmla="val 36204"/>
            </a:avLst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DE1354-D92F-AA30-43C1-F50CFF027E71}"/>
              </a:ext>
            </a:extLst>
          </p:cNvPr>
          <p:cNvSpPr>
            <a:spLocks noChangeAspect="1"/>
          </p:cNvSpPr>
          <p:nvPr/>
        </p:nvSpPr>
        <p:spPr>
          <a:xfrm>
            <a:off x="1261854" y="5768947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D35C9-93AC-E792-2354-EC25025C23ED}"/>
              </a:ext>
            </a:extLst>
          </p:cNvPr>
          <p:cNvSpPr txBox="1"/>
          <p:nvPr/>
        </p:nvSpPr>
        <p:spPr>
          <a:xfrm>
            <a:off x="1470316" y="3276485"/>
            <a:ext cx="9827433" cy="4097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Aulas de Literacia Financeira com foco na poupança em todas as escolas do País…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32AF2C-BB03-F972-F8C8-5BBC637B8EEA}"/>
              </a:ext>
            </a:extLst>
          </p:cNvPr>
          <p:cNvSpPr txBox="1"/>
          <p:nvPr/>
        </p:nvSpPr>
        <p:spPr>
          <a:xfrm>
            <a:off x="1470316" y="5138642"/>
            <a:ext cx="9827433" cy="40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Envolver os Estudantes das Instituições do Ensino Superior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5D12CA-88C5-BE9B-848D-C91FA882C264}"/>
              </a:ext>
            </a:extLst>
          </p:cNvPr>
          <p:cNvSpPr txBox="1"/>
          <p:nvPr/>
        </p:nvSpPr>
        <p:spPr>
          <a:xfrm>
            <a:off x="1459683" y="5629014"/>
            <a:ext cx="9827433" cy="744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Conferências e outros eventos envolvendo professores das Instituições do Ensino Superior e outras entidades, incluindo as Autoridades de Supervisão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E81247F3-1B29-BEF5-05F4-38FC940FDBE4}"/>
              </a:ext>
            </a:extLst>
          </p:cNvPr>
          <p:cNvSpPr/>
          <p:nvPr/>
        </p:nvSpPr>
        <p:spPr>
          <a:xfrm>
            <a:off x="3538890" y="4040013"/>
            <a:ext cx="6146850" cy="744257"/>
          </a:xfrm>
          <a:prstGeom prst="rect">
            <a:avLst/>
          </a:prstGeom>
          <a:solidFill>
            <a:srgbClr val="FFD3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Portuguesa Sans" pitchFamily="2" charset="0"/>
              </a:rPr>
              <a:t>… </a:t>
            </a:r>
            <a:r>
              <a:rPr kumimoji="0" lang="pt-PT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dinamizada por estudantes das Instituições do Ensino Superior  em formato sala de aula em colaboração com o Coordenador/Professor de Cidadania e Desenvolvimento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Portuguesa Sans" pitchFamily="2" charset="0"/>
            </a:endParaRPr>
          </a:p>
        </p:txBody>
      </p:sp>
      <p:pic>
        <p:nvPicPr>
          <p:cNvPr id="21" name="Graphic 10" descr="User with solid fill">
            <a:extLst>
              <a:ext uri="{FF2B5EF4-FFF2-40B4-BE49-F238E27FC236}">
                <a16:creationId xmlns:a16="http://schemas.microsoft.com/office/drawing/2014/main" id="{401ABACB-C758-581C-D0BA-FD3043CF0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8885" y="4349968"/>
            <a:ext cx="381238" cy="376743"/>
          </a:xfrm>
          <a:prstGeom prst="rect">
            <a:avLst/>
          </a:prstGeom>
        </p:spPr>
      </p:pic>
      <p:pic>
        <p:nvPicPr>
          <p:cNvPr id="22" name="Graphic 12" descr="User with solid fill">
            <a:extLst>
              <a:ext uri="{FF2B5EF4-FFF2-40B4-BE49-F238E27FC236}">
                <a16:creationId xmlns:a16="http://schemas.microsoft.com/office/drawing/2014/main" id="{84E46C7B-03A2-1BC3-BA72-8B2A08234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73599" y="4349968"/>
            <a:ext cx="381238" cy="376743"/>
          </a:xfrm>
          <a:prstGeom prst="rect">
            <a:avLst/>
          </a:prstGeom>
        </p:spPr>
      </p:pic>
      <p:pic>
        <p:nvPicPr>
          <p:cNvPr id="23" name="Graphic 13" descr="User with solid fill">
            <a:extLst>
              <a:ext uri="{FF2B5EF4-FFF2-40B4-BE49-F238E27FC236}">
                <a16:creationId xmlns:a16="http://schemas.microsoft.com/office/drawing/2014/main" id="{54C1D4D5-9A6E-53B2-B917-686F03CE1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4172" y="4349968"/>
            <a:ext cx="381238" cy="376743"/>
          </a:xfrm>
          <a:prstGeom prst="rect">
            <a:avLst/>
          </a:prstGeom>
        </p:spPr>
      </p:pic>
      <p:pic>
        <p:nvPicPr>
          <p:cNvPr id="24" name="Graphic 23" descr="User with solid fill">
            <a:extLst>
              <a:ext uri="{FF2B5EF4-FFF2-40B4-BE49-F238E27FC236}">
                <a16:creationId xmlns:a16="http://schemas.microsoft.com/office/drawing/2014/main" id="{DF115A45-D4F3-0B67-8B33-B02D9ACB9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1528" y="4065813"/>
            <a:ext cx="381238" cy="376743"/>
          </a:xfrm>
          <a:prstGeom prst="rect">
            <a:avLst/>
          </a:prstGeom>
        </p:spPr>
      </p:pic>
      <p:pic>
        <p:nvPicPr>
          <p:cNvPr id="25" name="Graphic 24" descr="User with solid fill">
            <a:extLst>
              <a:ext uri="{FF2B5EF4-FFF2-40B4-BE49-F238E27FC236}">
                <a16:creationId xmlns:a16="http://schemas.microsoft.com/office/drawing/2014/main" id="{4E331A28-3301-1830-DAE6-AFD29690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6242" y="4065813"/>
            <a:ext cx="381238" cy="376743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6B1959F-32A0-8CF8-635D-AF96758D2413}"/>
              </a:ext>
            </a:extLst>
          </p:cNvPr>
          <p:cNvSpPr>
            <a:spLocks noChangeAspect="1"/>
          </p:cNvSpPr>
          <p:nvPr/>
        </p:nvSpPr>
        <p:spPr>
          <a:xfrm>
            <a:off x="1277094" y="5290411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88E7C72-91D0-8D49-2386-B7B8DDA8C022}"/>
              </a:ext>
            </a:extLst>
          </p:cNvPr>
          <p:cNvSpPr>
            <a:spLocks noChangeAspect="1"/>
          </p:cNvSpPr>
          <p:nvPr/>
        </p:nvSpPr>
        <p:spPr>
          <a:xfrm>
            <a:off x="1267589" y="3417184"/>
            <a:ext cx="188685" cy="188685"/>
          </a:xfrm>
          <a:prstGeom prst="ellipse">
            <a:avLst/>
          </a:prstGeom>
          <a:solidFill>
            <a:srgbClr val="FFD300"/>
          </a:solidFill>
          <a:ln w="19050" cap="flat" cmpd="sng" algn="ctr">
            <a:solidFill>
              <a:srgbClr val="FFD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200" b="1" i="0" u="none" strike="noStrike" kern="0" cap="none" spc="0" normalizeH="0" baseline="0" noProof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6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5ACCC-F39D-BE3D-8EAD-C4552C3C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2">
            <a:extLst>
              <a:ext uri="{FF2B5EF4-FFF2-40B4-BE49-F238E27FC236}">
                <a16:creationId xmlns:a16="http://schemas.microsoft.com/office/drawing/2014/main" id="{1FBB4DCB-13DA-6E05-5145-D22CCB0B1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898999"/>
            <a:ext cx="10751997" cy="3060000"/>
          </a:xfrm>
          <a:solidFill>
            <a:srgbClr val="FFD300">
              <a:alpha val="20000"/>
            </a:srgbClr>
          </a:solidFill>
        </p:spPr>
        <p:txBody>
          <a:bodyPr>
            <a:noAutofit/>
          </a:bodyPr>
          <a:lstStyle/>
          <a:p>
            <a:r>
              <a:rPr lang="pt-PT" sz="2800" i="1" dirty="0"/>
              <a:t>Saber </a:t>
            </a:r>
            <a:r>
              <a:rPr lang="pt-PT" sz="2800" b="1" i="1" dirty="0"/>
              <a:t>gerir dinheiro</a:t>
            </a:r>
            <a:r>
              <a:rPr lang="pt-PT" sz="2800" i="1" dirty="0"/>
              <a:t>, </a:t>
            </a:r>
            <a:r>
              <a:rPr lang="pt-PT" sz="2800" b="1" i="1" dirty="0"/>
              <a:t>compreender decisões económicas </a:t>
            </a:r>
            <a:r>
              <a:rPr lang="pt-PT" sz="2800" i="1" dirty="0"/>
              <a:t>e fazer </a:t>
            </a:r>
            <a:r>
              <a:rPr lang="pt-PT" sz="2800" b="1" i="1" dirty="0"/>
              <a:t>escolhas conscientes</a:t>
            </a:r>
            <a:r>
              <a:rPr lang="pt-PT" sz="2800" i="1" dirty="0"/>
              <a:t>, com o olhar no futuro, são </a:t>
            </a:r>
            <a:r>
              <a:rPr lang="pt-PT" sz="2800" b="1" i="1" dirty="0"/>
              <a:t>competências fundamentais </a:t>
            </a:r>
            <a:r>
              <a:rPr lang="pt-PT" sz="2800" i="1" dirty="0"/>
              <a:t>para a vida adulta e em sociedade. </a:t>
            </a:r>
            <a:br>
              <a:rPr lang="pt-PT" sz="2800" dirty="0"/>
            </a:br>
            <a:br>
              <a:rPr lang="pt-PT" sz="2800" dirty="0"/>
            </a:br>
            <a:r>
              <a:rPr lang="pt-PT" sz="2800" i="1" dirty="0"/>
              <a:t>Quanto mais cedo começarmos a desenvolvê-las, mais preparados estaremos para </a:t>
            </a:r>
            <a:r>
              <a:rPr lang="pt-PT" sz="2800" b="1" i="1" dirty="0"/>
              <a:t>enfrentar os desafios do futuro</a:t>
            </a:r>
            <a:r>
              <a:rPr lang="pt-PT" sz="2800" i="1" dirty="0"/>
              <a:t> e </a:t>
            </a:r>
            <a:r>
              <a:rPr lang="pt-PT" sz="2800" b="1" i="1" dirty="0"/>
              <a:t>contribuir para uma sociedade mais equilibrada e sustentável</a:t>
            </a:r>
            <a:r>
              <a:rPr lang="pt-PT" sz="2800" i="1" dirty="0"/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D7F42D-848A-51E5-91EF-158DEC8EF884}"/>
              </a:ext>
            </a:extLst>
          </p:cNvPr>
          <p:cNvSpPr txBox="1"/>
          <p:nvPr/>
        </p:nvSpPr>
        <p:spPr>
          <a:xfrm>
            <a:off x="719999" y="5177798"/>
            <a:ext cx="8931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Ministro da Educação, Ciência e Inovação, Professor Doutor Fernando Alexandre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2896469-B4D6-1628-89C0-D9A5BE484BFC}"/>
              </a:ext>
            </a:extLst>
          </p:cNvPr>
          <p:cNvCxnSpPr>
            <a:cxnSpLocks/>
          </p:cNvCxnSpPr>
          <p:nvPr/>
        </p:nvCxnSpPr>
        <p:spPr>
          <a:xfrm rot="5400000">
            <a:off x="-810000" y="3428999"/>
            <a:ext cx="3060000" cy="0"/>
          </a:xfrm>
          <a:prstGeom prst="line">
            <a:avLst/>
          </a:prstGeom>
          <a:ln w="50800">
            <a:solidFill>
              <a:srgbClr val="FFD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5345710B-4822-C292-460F-D6388A9B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3" y="1680200"/>
            <a:ext cx="777405" cy="5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07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686E5E-F304-4416-281A-756DD0EEB458}"/>
              </a:ext>
            </a:extLst>
          </p:cNvPr>
          <p:cNvSpPr/>
          <p:nvPr/>
        </p:nvSpPr>
        <p:spPr>
          <a:xfrm>
            <a:off x="1097575" y="2890391"/>
            <a:ext cx="3984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VAMOS FALAR</a:t>
            </a:r>
          </a:p>
          <a:p>
            <a:r>
              <a:rPr lang="pt-P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 POUPANÇA?</a:t>
            </a:r>
          </a:p>
        </p:txBody>
      </p:sp>
    </p:spTree>
    <p:extLst>
      <p:ext uri="{BB962C8B-B14F-4D97-AF65-F5344CB8AC3E}">
        <p14:creationId xmlns:p14="http://schemas.microsoft.com/office/powerpoint/2010/main" val="2258903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9816BE-A27D-5E63-23CC-A052622D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9" y="1407257"/>
            <a:ext cx="10515600" cy="1195342"/>
          </a:xfrm>
        </p:spPr>
        <p:txBody>
          <a:bodyPr>
            <a:normAutofit fontScale="90000"/>
          </a:bodyPr>
          <a:lstStyle/>
          <a:p>
            <a:r>
              <a:rPr lang="pt-PT" b="1" dirty="0">
                <a:solidFill>
                  <a:srgbClr val="00B050"/>
                </a:solidFill>
              </a:rPr>
              <a:t>O QUE É A POUPANÇA?</a:t>
            </a:r>
            <a:br>
              <a:rPr lang="pt-PT" b="1" dirty="0">
                <a:solidFill>
                  <a:srgbClr val="00B050"/>
                </a:solidFill>
              </a:rPr>
            </a:br>
            <a:endParaRPr lang="pt-PT" dirty="0">
              <a:solidFill>
                <a:srgbClr val="00B050"/>
              </a:solidFill>
            </a:endParaRPr>
          </a:p>
        </p:txBody>
      </p:sp>
      <p:pic>
        <p:nvPicPr>
          <p:cNvPr id="2" name="Picture 1" descr="A person and person holding books and a child pointing&#10;&#10;AI-generated content may be incorrect.">
            <a:extLst>
              <a:ext uri="{FF2B5EF4-FFF2-40B4-BE49-F238E27FC236}">
                <a16:creationId xmlns:a16="http://schemas.microsoft.com/office/drawing/2014/main" id="{2047AAC5-070B-84D4-9F8A-443ADBF24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14" y="3087927"/>
            <a:ext cx="2745677" cy="2745677"/>
          </a:xfrm>
          <a:prstGeom prst="rect">
            <a:avLst/>
          </a:prstGeom>
        </p:spPr>
      </p:pic>
      <p:pic>
        <p:nvPicPr>
          <p:cNvPr id="3" name="Picture 2" descr="A person and a child putting a coin into a piggy bank&#10;&#10;AI-generated content may be incorrect.">
            <a:extLst>
              <a:ext uri="{FF2B5EF4-FFF2-40B4-BE49-F238E27FC236}">
                <a16:creationId xmlns:a16="http://schemas.microsoft.com/office/drawing/2014/main" id="{78232355-A95F-8ED0-F6B9-6AB48B111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96" y="3087926"/>
            <a:ext cx="2745677" cy="2745677"/>
          </a:xfrm>
          <a:prstGeom prst="rect">
            <a:avLst/>
          </a:prstGeom>
        </p:spPr>
      </p:pic>
      <p:pic>
        <p:nvPicPr>
          <p:cNvPr id="6" name="Picture 5" descr="A box full of toys&#10;&#10;AI-generated content may be incorrect.">
            <a:extLst>
              <a:ext uri="{FF2B5EF4-FFF2-40B4-BE49-F238E27FC236}">
                <a16:creationId xmlns:a16="http://schemas.microsoft.com/office/drawing/2014/main" id="{4C4BFE5C-6762-0E2B-D7CC-05023E8A8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32" y="3087928"/>
            <a:ext cx="2745677" cy="2745677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D16EAEF-218B-3D72-77FB-38885D9FE4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098" y="2184839"/>
            <a:ext cx="10515511" cy="5077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b="1" dirty="0">
                <a:solidFill>
                  <a:srgbClr val="FFC000"/>
                </a:solidFill>
              </a:rPr>
              <a:t>Qual das imagens abaixo melhor traduz o conceito de poupança?</a:t>
            </a:r>
          </a:p>
        </p:txBody>
      </p:sp>
    </p:spTree>
    <p:extLst>
      <p:ext uri="{BB962C8B-B14F-4D97-AF65-F5344CB8AC3E}">
        <p14:creationId xmlns:p14="http://schemas.microsoft.com/office/powerpoint/2010/main" val="97442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BC0FC-9F26-6F18-1191-38EE3B07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24862-0AFD-4955-EF03-606BB2568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41" b="96063" l="9668" r="466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7" t="10975" r="52126"/>
          <a:stretch/>
        </p:blipFill>
        <p:spPr>
          <a:xfrm>
            <a:off x="1051093" y="2013424"/>
            <a:ext cx="2576006" cy="384235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E60CEF4-7076-97BC-4605-832B9652D34F}"/>
              </a:ext>
            </a:extLst>
          </p:cNvPr>
          <p:cNvSpPr/>
          <p:nvPr/>
        </p:nvSpPr>
        <p:spPr>
          <a:xfrm>
            <a:off x="3454399" y="1512907"/>
            <a:ext cx="2945005" cy="2494446"/>
          </a:xfrm>
          <a:prstGeom prst="wedgeEllipseCallout">
            <a:avLst>
              <a:gd name="adj1" fmla="val -57722"/>
              <a:gd name="adj2" fmla="val 19501"/>
            </a:avLst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Olá! Eu sou o Tomás. Comprei batidos, pizza, batatas fritas e a minha mesada já acabou antes do fim do mês! O que posso fazer?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38CFB-3B3C-6B18-C67D-DC5E1C40F3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5" t="27758" r="14897" b="40312"/>
          <a:stretch>
            <a:fillRect/>
          </a:stretch>
        </p:blipFill>
        <p:spPr>
          <a:xfrm>
            <a:off x="8135180" y="1601034"/>
            <a:ext cx="3283978" cy="5256966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58A462C5-775F-D83F-9B17-A8E3FE7BFEC7}"/>
              </a:ext>
            </a:extLst>
          </p:cNvPr>
          <p:cNvSpPr/>
          <p:nvPr/>
        </p:nvSpPr>
        <p:spPr>
          <a:xfrm>
            <a:off x="5737101" y="3776661"/>
            <a:ext cx="3082453" cy="2580822"/>
          </a:xfrm>
          <a:prstGeom prst="wedgeEllipseCallout">
            <a:avLst>
              <a:gd name="adj1" fmla="val 45247"/>
              <a:gd name="adj2" fmla="val -42593"/>
            </a:avLst>
          </a:prstGeom>
          <a:solidFill>
            <a:srgbClr val="F286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b="1" dirty="0"/>
              <a:t>O meu nome é Clara. Comprei uma bola de vólei com o dinheiro da minha mesada. Todos os meses separo uma parte e peço à minha mãe para guardar para não gastar tudo de uma vez.</a:t>
            </a:r>
          </a:p>
        </p:txBody>
      </p:sp>
    </p:spTree>
    <p:extLst>
      <p:ext uri="{BB962C8B-B14F-4D97-AF65-F5344CB8AC3E}">
        <p14:creationId xmlns:p14="http://schemas.microsoft.com/office/powerpoint/2010/main" val="411976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4D113-9C55-CA55-4616-392FD8B50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19CAA6F7-D7C7-44CC-BF7A-A617F68EA145}"/>
              </a:ext>
            </a:extLst>
          </p:cNvPr>
          <p:cNvSpPr txBox="1">
            <a:spLocks/>
          </p:cNvSpPr>
          <p:nvPr/>
        </p:nvSpPr>
        <p:spPr>
          <a:xfrm>
            <a:off x="489768" y="1377139"/>
            <a:ext cx="7896314" cy="9898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FFD400"/>
              </a:buClr>
            </a:pPr>
            <a:r>
              <a:rPr lang="pt-PT" sz="2000" b="1" dirty="0">
                <a:solidFill>
                  <a:srgbClr val="00B050"/>
                </a:solidFill>
              </a:rPr>
              <a:t>POUPAR</a:t>
            </a:r>
            <a:r>
              <a:rPr lang="pt-PT" sz="2000" b="1" dirty="0"/>
              <a:t> </a:t>
            </a:r>
            <a:r>
              <a:rPr lang="pt-PT" sz="2000" dirty="0"/>
              <a:t>significa guardar dinheiro para poder utilizá-lo no futuro</a:t>
            </a:r>
          </a:p>
          <a:p>
            <a:pPr marL="180000" lvl="4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B92F57"/>
              </a:buClr>
              <a:buNone/>
            </a:pPr>
            <a:r>
              <a:rPr lang="pt-PT" dirty="0"/>
              <a:t>- A constituição de uma poupança pode ter como objetivos:</a:t>
            </a:r>
            <a:endParaRPr lang="pt-PT" b="1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CAEDA9CE-8506-6690-D695-3AD8A95ABD93}"/>
              </a:ext>
            </a:extLst>
          </p:cNvPr>
          <p:cNvSpPr txBox="1">
            <a:spLocks/>
          </p:cNvSpPr>
          <p:nvPr/>
        </p:nvSpPr>
        <p:spPr>
          <a:xfrm>
            <a:off x="4840860" y="4416273"/>
            <a:ext cx="2510280" cy="458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lvl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  <a:defRPr sz="1400" b="1" cap="none" spc="0" baseline="0">
                <a:solidFill>
                  <a:srgbClr val="DC811B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pt-PT" dirty="0">
                <a:solidFill>
                  <a:schemeClr val="accent6">
                    <a:lumMod val="50000"/>
                  </a:schemeClr>
                </a:solidFill>
              </a:rPr>
              <a:t>REALIZAR UM PROJETO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0CC1ECBC-B8B8-290A-BCEB-FEBB390F28F9}"/>
              </a:ext>
            </a:extLst>
          </p:cNvPr>
          <p:cNvSpPr txBox="1">
            <a:spLocks/>
          </p:cNvSpPr>
          <p:nvPr/>
        </p:nvSpPr>
        <p:spPr>
          <a:xfrm>
            <a:off x="8467601" y="4387046"/>
            <a:ext cx="2799289" cy="3644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lvl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  <a:defRPr sz="1400" b="1" cap="none" spc="0" baseline="0">
                <a:solidFill>
                  <a:srgbClr val="971E6A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pt-PT" dirty="0">
                <a:solidFill>
                  <a:srgbClr val="C00000"/>
                </a:solidFill>
              </a:rPr>
              <a:t>FAZER FACE A SITUAÇÕES IMPREVISTAS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DD436BB-4003-40D3-DC9E-51C2E3C88D02}"/>
              </a:ext>
            </a:extLst>
          </p:cNvPr>
          <p:cNvSpPr txBox="1">
            <a:spLocks/>
          </p:cNvSpPr>
          <p:nvPr/>
        </p:nvSpPr>
        <p:spPr>
          <a:xfrm>
            <a:off x="859953" y="5214794"/>
            <a:ext cx="2973116" cy="909615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400" b="1" cap="none" spc="0" dirty="0">
                <a:solidFill>
                  <a:schemeClr val="tx1"/>
                </a:solidFill>
              </a:rPr>
              <a:t>Exemplos: </a:t>
            </a:r>
            <a:r>
              <a:rPr lang="pt-PT" sz="1400" cap="none" spc="0" dirty="0">
                <a:solidFill>
                  <a:schemeClr val="tx1"/>
                </a:solidFill>
              </a:rPr>
              <a:t>comprar uma bicicleta ou uns patins</a:t>
            </a:r>
            <a:endParaRPr lang="pt-PT" sz="1400" i="1" cap="none" spc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pt-PT" sz="1400" cap="none" spc="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pt-PT" sz="12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6FC8912-6D90-6845-8E6A-7136CA050386}"/>
              </a:ext>
            </a:extLst>
          </p:cNvPr>
          <p:cNvSpPr txBox="1">
            <a:spLocks/>
          </p:cNvSpPr>
          <p:nvPr/>
        </p:nvSpPr>
        <p:spPr>
          <a:xfrm>
            <a:off x="4623639" y="5214794"/>
            <a:ext cx="2998202" cy="909616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400" b="1" cap="none" spc="0" dirty="0">
                <a:solidFill>
                  <a:schemeClr val="tx1"/>
                </a:solidFill>
              </a:rPr>
              <a:t>Exemplos: </a:t>
            </a:r>
            <a:r>
              <a:rPr lang="pt-PT" sz="1400" cap="none" spc="0" dirty="0">
                <a:solidFill>
                  <a:schemeClr val="tx1"/>
                </a:solidFill>
              </a:rPr>
              <a:t>fazer uma viagem ou visitar o jardim zoológico</a:t>
            </a:r>
            <a:endParaRPr lang="pt-PT" sz="1400" cap="none" spc="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lang="pt-PT" sz="12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F13C3D0-343D-B966-A0D1-51C5DB7A0667}"/>
              </a:ext>
            </a:extLst>
          </p:cNvPr>
          <p:cNvSpPr txBox="1">
            <a:spLocks/>
          </p:cNvSpPr>
          <p:nvPr/>
        </p:nvSpPr>
        <p:spPr>
          <a:xfrm>
            <a:off x="8292217" y="5214794"/>
            <a:ext cx="2974673" cy="909616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400" b="1" cap="none" spc="0" dirty="0">
                <a:solidFill>
                  <a:schemeClr val="tx1"/>
                </a:solidFill>
              </a:rPr>
              <a:t>Exemplos: </a:t>
            </a:r>
            <a:r>
              <a:rPr lang="pt-PT" sz="1400" cap="none" spc="0" dirty="0">
                <a:solidFill>
                  <a:schemeClr val="tx1"/>
                </a:solidFill>
              </a:rPr>
              <a:t>consertar um skate que se partiu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pt-PT" sz="12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CD6C7597-FA63-FE15-01D7-3763D1A9B028}"/>
              </a:ext>
            </a:extLst>
          </p:cNvPr>
          <p:cNvSpPr txBox="1">
            <a:spLocks/>
          </p:cNvSpPr>
          <p:nvPr/>
        </p:nvSpPr>
        <p:spPr>
          <a:xfrm>
            <a:off x="925107" y="4240018"/>
            <a:ext cx="2667719" cy="8113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sz="1400" b="1" cap="none" spc="0" dirty="0">
                <a:solidFill>
                  <a:srgbClr val="DC811B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PLANEAR UMA COMPRA FUTURA PARA QUAL NÃO TENHO DINHEIRO SUFICIENTE</a:t>
            </a:r>
            <a:endParaRPr lang="pt-PT" sz="1200" cap="none" spc="0" dirty="0">
              <a:solidFill>
                <a:srgbClr val="DC811B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pt-PT" sz="1100" cap="none" spc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405599-1B5A-5046-6F36-2FD3600ED3EA}"/>
              </a:ext>
            </a:extLst>
          </p:cNvPr>
          <p:cNvGrpSpPr/>
          <p:nvPr/>
        </p:nvGrpSpPr>
        <p:grpSpPr>
          <a:xfrm>
            <a:off x="1159598" y="2698131"/>
            <a:ext cx="2433229" cy="1283459"/>
            <a:chOff x="1062498" y="2661767"/>
            <a:chExt cx="2433229" cy="12834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D08EA7-5D56-21A2-E0E4-8D1EB358A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rgbClr val="F2C85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062498" y="2661767"/>
              <a:ext cx="1248449" cy="128345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ADE009-5B5E-D606-4AD9-CEA34FACC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F2C85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2546696" y="2955391"/>
              <a:ext cx="949031" cy="989835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36A86C-0060-4B4E-F034-879867D9D1FC}"/>
              </a:ext>
            </a:extLst>
          </p:cNvPr>
          <p:cNvCxnSpPr>
            <a:cxnSpLocks/>
          </p:cNvCxnSpPr>
          <p:nvPr/>
        </p:nvCxnSpPr>
        <p:spPr>
          <a:xfrm>
            <a:off x="4210100" y="2857642"/>
            <a:ext cx="13487" cy="326676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 descr="A red outline of a skateboard&#10;&#10;AI-generated content may be incorrect.">
            <a:extLst>
              <a:ext uri="{FF2B5EF4-FFF2-40B4-BE49-F238E27FC236}">
                <a16:creationId xmlns:a16="http://schemas.microsoft.com/office/drawing/2014/main" id="{2C109A1D-D587-B32A-4603-2628F422A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825" y="2315973"/>
            <a:ext cx="2223459" cy="222345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FF1189-195D-A0C1-D056-A97BF04A9190}"/>
              </a:ext>
            </a:extLst>
          </p:cNvPr>
          <p:cNvCxnSpPr>
            <a:cxnSpLocks/>
          </p:cNvCxnSpPr>
          <p:nvPr/>
        </p:nvCxnSpPr>
        <p:spPr>
          <a:xfrm>
            <a:off x="7902627" y="2857642"/>
            <a:ext cx="13487" cy="326676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C561F7B-D245-C10B-1922-B50A45B7D5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636" y="2951439"/>
            <a:ext cx="1248247" cy="10301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8C14C0-C33B-5DE9-94AD-BE582DB80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632" y="3137852"/>
            <a:ext cx="1026284" cy="64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9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A668B-66BA-2158-D59C-B5884C2BC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AC788B-2486-0ABA-4BAE-D62B522B3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642" y="3328026"/>
            <a:ext cx="2350832" cy="2354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A27DB2-60B9-659A-7148-DACD5D7BA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56716" y="3328026"/>
            <a:ext cx="2350832" cy="2354003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517E4B9-2D2A-5683-51CB-B9286D123AA9}"/>
              </a:ext>
            </a:extLst>
          </p:cNvPr>
          <p:cNvSpPr txBox="1">
            <a:spLocks/>
          </p:cNvSpPr>
          <p:nvPr/>
        </p:nvSpPr>
        <p:spPr>
          <a:xfrm>
            <a:off x="457406" y="1385354"/>
            <a:ext cx="10515600" cy="4461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00B050"/>
                </a:solidFill>
              </a:rPr>
              <a:t>MAS COMO PODEMOS POUPAR?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6092CFD-9F75-129B-324B-BAE2803B0844}"/>
              </a:ext>
            </a:extLst>
          </p:cNvPr>
          <p:cNvSpPr txBox="1">
            <a:spLocks/>
          </p:cNvSpPr>
          <p:nvPr/>
        </p:nvSpPr>
        <p:spPr>
          <a:xfrm>
            <a:off x="457406" y="1866664"/>
            <a:ext cx="11277188" cy="6488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B92F57"/>
              </a:buClr>
              <a:buNone/>
            </a:pPr>
            <a:r>
              <a:rPr lang="pt-PT" sz="1800" b="1" dirty="0">
                <a:solidFill>
                  <a:srgbClr val="DC811B"/>
                </a:solidFill>
              </a:rPr>
              <a:t>SALDO DO ORÇAMENTO = </a:t>
            </a:r>
            <a:r>
              <a:rPr lang="pt-PT" sz="1800" b="1" dirty="0"/>
              <a:t>Rendimentos </a:t>
            </a:r>
            <a:r>
              <a:rPr lang="pt-PT" sz="1800" b="1" dirty="0">
                <a:solidFill>
                  <a:srgbClr val="DC811B"/>
                </a:solidFill>
              </a:rPr>
              <a:t>–</a:t>
            </a:r>
            <a:r>
              <a:rPr lang="pt-PT" sz="1800" b="1" dirty="0"/>
              <a:t> Despesas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sz="2000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</a:pPr>
            <a:endParaRPr lang="pt-PT" sz="2000" dirty="0"/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81B93FBF-3C73-8203-C732-AAECA6D14C28}"/>
              </a:ext>
            </a:extLst>
          </p:cNvPr>
          <p:cNvSpPr/>
          <p:nvPr/>
        </p:nvSpPr>
        <p:spPr>
          <a:xfrm>
            <a:off x="1263095" y="5267245"/>
            <a:ext cx="1508400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Rendimentos</a:t>
            </a: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id="{A8B4C2F8-A373-57F5-D2F3-B06A8EBB7D32}"/>
              </a:ext>
            </a:extLst>
          </p:cNvPr>
          <p:cNvSpPr/>
          <p:nvPr/>
        </p:nvSpPr>
        <p:spPr>
          <a:xfrm>
            <a:off x="4137146" y="5267245"/>
            <a:ext cx="1507289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Despesas</a:t>
            </a:r>
          </a:p>
        </p:txBody>
      </p: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23399A18-9E06-030B-E0AA-27076D653BE2}"/>
              </a:ext>
            </a:extLst>
          </p:cNvPr>
          <p:cNvSpPr/>
          <p:nvPr/>
        </p:nvSpPr>
        <p:spPr>
          <a:xfrm>
            <a:off x="6284617" y="5267245"/>
            <a:ext cx="1508400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Rendimentos</a:t>
            </a: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583CB3E9-AEEE-CDC7-9B4F-2DD87754D0E6}"/>
              </a:ext>
            </a:extLst>
          </p:cNvPr>
          <p:cNvSpPr/>
          <p:nvPr/>
        </p:nvSpPr>
        <p:spPr>
          <a:xfrm>
            <a:off x="9017380" y="5219475"/>
            <a:ext cx="1507289" cy="462554"/>
          </a:xfrm>
          <a:prstGeom prst="roundRect">
            <a:avLst>
              <a:gd name="adj" fmla="val 50000"/>
            </a:avLst>
          </a:prstGeom>
          <a:solidFill>
            <a:srgbClr val="F9A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Despesas</a:t>
            </a:r>
          </a:p>
        </p:txBody>
      </p: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8732A319-8F1E-D544-0FB1-2DA7BA52D89B}"/>
              </a:ext>
            </a:extLst>
          </p:cNvPr>
          <p:cNvSpPr/>
          <p:nvPr/>
        </p:nvSpPr>
        <p:spPr>
          <a:xfrm>
            <a:off x="2443220" y="5864481"/>
            <a:ext cx="1971675" cy="46255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SALDO NEGATIVO</a:t>
            </a:r>
          </a:p>
        </p:txBody>
      </p:sp>
      <p:sp>
        <p:nvSpPr>
          <p:cNvPr id="14" name="Rounded Rectangle 30">
            <a:extLst>
              <a:ext uri="{FF2B5EF4-FFF2-40B4-BE49-F238E27FC236}">
                <a16:creationId xmlns:a16="http://schemas.microsoft.com/office/drawing/2014/main" id="{0A884BD9-099E-E8B9-8A07-E6A60D58A1BE}"/>
              </a:ext>
            </a:extLst>
          </p:cNvPr>
          <p:cNvSpPr/>
          <p:nvPr/>
        </p:nvSpPr>
        <p:spPr>
          <a:xfrm>
            <a:off x="7446294" y="5864481"/>
            <a:ext cx="1971675" cy="46255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SALDO POSITIVO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2D0BD-83E9-526F-1449-7D301588B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5980" y1="39220" x2="55980" y2="39220"/>
                        <a14:foregroundMark x1="55216" y1="36140" x2="55216" y2="36140"/>
                        <a14:foregroundMark x1="56234" y1="35318" x2="56234" y2="35318"/>
                        <a14:foregroundMark x1="74300" y1="34497" x2="74300" y2="34497"/>
                        <a14:foregroundMark x1="76336" y1="38604" x2="76336" y2="38604"/>
                        <a14:foregroundMark x1="73028" y1="37166" x2="73028" y2="371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0159" y="2310069"/>
            <a:ext cx="856096" cy="10608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DC4E62-C506-D8F5-27ED-4AC3ED429A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9AC7C5"/>
              </a:clrFrom>
              <a:clrTo>
                <a:srgbClr val="9AC7C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0221" y1="40367" x2="70221" y2="40367"/>
                        <a14:foregroundMark x1="38603" y1="41743" x2="38603" y2="417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675" y="2352973"/>
            <a:ext cx="641463" cy="10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55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teracia-Financeir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EDB20E"/>
      </a:accent3>
      <a:accent4>
        <a:srgbClr val="F2BBD2"/>
      </a:accent4>
      <a:accent5>
        <a:srgbClr val="1C1919"/>
      </a:accent5>
      <a:accent6>
        <a:srgbClr val="F2E6DA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44545"/>
      </a:accent1>
      <a:accent2>
        <a:srgbClr val="44B36B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36C8B47A28843468A4DF5F4BF4721D1" ma:contentTypeVersion="3" ma:contentTypeDescription="Criar um novo documento." ma:contentTypeScope="" ma:versionID="5835955668d8d79c4b446de7f92f609a">
  <xsd:schema xmlns:xsd="http://www.w3.org/2001/XMLSchema" xmlns:xs="http://www.w3.org/2001/XMLSchema" xmlns:p="http://schemas.microsoft.com/office/2006/metadata/properties" xmlns:ns2="40a71894-db99-4edf-a505-56c3cfee5c1d" targetNamespace="http://schemas.microsoft.com/office/2006/metadata/properties" ma:root="true" ma:fieldsID="9a1bb30281489bb261c3f33a7dea9817" ns2:_="">
    <xsd:import namespace="40a71894-db99-4edf-a505-56c3cfee5c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71894-db99-4edf-a505-56c3cfee5c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548593-2843-4F92-9956-08E1EB4972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a71894-db99-4edf-a505-56c3cfee5c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384F5A-0D90-4799-95BB-5C5F353F5719}">
  <ds:schemaRefs>
    <ds:schemaRef ds:uri="http://schemas.openxmlformats.org/package/2006/metadata/core-properties"/>
    <ds:schemaRef ds:uri="40a71894-db99-4edf-a505-56c3cfee5c1d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3C10EA5-0561-4C30-BB8E-5724821934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1218</Words>
  <Application>Microsoft Office PowerPoint</Application>
  <PresentationFormat>Widescreen</PresentationFormat>
  <Paragraphs>103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Freestyle Script</vt:lpstr>
      <vt:lpstr>Open Sans</vt:lpstr>
      <vt:lpstr>Portuguesa Sans</vt:lpstr>
      <vt:lpstr>Sitka Heading</vt:lpstr>
      <vt:lpstr>Office Theme</vt:lpstr>
      <vt:lpstr>1_Office Theme</vt:lpstr>
      <vt:lpstr>PowerPoint Presentation</vt:lpstr>
      <vt:lpstr>PowerPoint Presentation</vt:lpstr>
      <vt:lpstr>PowerPoint Presentation</vt:lpstr>
      <vt:lpstr>Saber gerir dinheiro, compreender decisões económicas e fazer escolhas conscientes, com o olhar no futuro, são competências fundamentais para a vida adulta e em sociedade.   Quanto mais cedo começarmos a desenvolvê-las, mais preparados estaremos para enfrentar os desafios do futuro e contribuir para uma sociedade mais equilibrada e sustentável. </vt:lpstr>
      <vt:lpstr>PowerPoint Presentation</vt:lpstr>
      <vt:lpstr>O QUE É A POUPANÇA? </vt:lpstr>
      <vt:lpstr>PowerPoint Presentation</vt:lpstr>
      <vt:lpstr>PowerPoint Presentation</vt:lpstr>
      <vt:lpstr>PowerPoint Presentation</vt:lpstr>
      <vt:lpstr>RENDIMENTOS E DESPESAS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Diogo Alfredo</dc:creator>
  <cp:lastModifiedBy>Raquel Godinho</cp:lastModifiedBy>
  <cp:revision>20</cp:revision>
  <dcterms:created xsi:type="dcterms:W3CDTF">2025-10-02T09:30:26Z</dcterms:created>
  <dcterms:modified xsi:type="dcterms:W3CDTF">2025-10-20T15:58:19Z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4339546-1082-4534-91e1-91aa69eb15e8_Enabled">
    <vt:lpwstr>true</vt:lpwstr>
  </property>
  <property fmtid="{D5CDD505-2E9C-101B-9397-08002B2CF9AE}" pid="3" name="MSIP_Label_84339546-1082-4534-91e1-91aa69eb15e8_SetDate">
    <vt:lpwstr>2025-10-13T07:12:00Z</vt:lpwstr>
  </property>
  <property fmtid="{D5CDD505-2E9C-101B-9397-08002B2CF9AE}" pid="4" name="MSIP_Label_84339546-1082-4534-91e1-91aa69eb15e8_Method">
    <vt:lpwstr>Privileged</vt:lpwstr>
  </property>
  <property fmtid="{D5CDD505-2E9C-101B-9397-08002B2CF9AE}" pid="5" name="MSIP_Label_84339546-1082-4534-91e1-91aa69eb15e8_Name">
    <vt:lpwstr>Interno - Sem marca de água</vt:lpwstr>
  </property>
  <property fmtid="{D5CDD505-2E9C-101B-9397-08002B2CF9AE}" pid="6" name="MSIP_Label_84339546-1082-4534-91e1-91aa69eb15e8_SiteId">
    <vt:lpwstr>f92c299d-3d5a-4621-abd4-755e52e5161d</vt:lpwstr>
  </property>
  <property fmtid="{D5CDD505-2E9C-101B-9397-08002B2CF9AE}" pid="7" name="MSIP_Label_84339546-1082-4534-91e1-91aa69eb15e8_ActionId">
    <vt:lpwstr>b09e6197-5710-4de2-a148-3bfff979d92a</vt:lpwstr>
  </property>
  <property fmtid="{D5CDD505-2E9C-101B-9397-08002B2CF9AE}" pid="8" name="MSIP_Label_84339546-1082-4534-91e1-91aa69eb15e8_ContentBits">
    <vt:lpwstr>0</vt:lpwstr>
  </property>
  <property fmtid="{D5CDD505-2E9C-101B-9397-08002B2CF9AE}" pid="9" name="MSIP_Label_84339546-1082-4534-91e1-91aa69eb15e8_Tag">
    <vt:lpwstr>10, 0, 1, 1</vt:lpwstr>
  </property>
  <property fmtid="{D5CDD505-2E9C-101B-9397-08002B2CF9AE}" pid="10" name="MSIP_Label_1001206b-b916-4ea2-8839-fe5fd2bf3c99_Enabled">
    <vt:lpwstr>true</vt:lpwstr>
  </property>
  <property fmtid="{D5CDD505-2E9C-101B-9397-08002B2CF9AE}" pid="11" name="MSIP_Label_1001206b-b916-4ea2-8839-fe5fd2bf3c99_SetDate">
    <vt:lpwstr>2025-10-13T23:13:58Z</vt:lpwstr>
  </property>
  <property fmtid="{D5CDD505-2E9C-101B-9397-08002B2CF9AE}" pid="12" name="MSIP_Label_1001206b-b916-4ea2-8839-fe5fd2bf3c99_Method">
    <vt:lpwstr>Standard</vt:lpwstr>
  </property>
  <property fmtid="{D5CDD505-2E9C-101B-9397-08002B2CF9AE}" pid="13" name="MSIP_Label_1001206b-b916-4ea2-8839-fe5fd2bf3c99_Name">
    <vt:lpwstr>1001206b-b916-4ea2-8839-fe5fd2bf3c99</vt:lpwstr>
  </property>
  <property fmtid="{D5CDD505-2E9C-101B-9397-08002B2CF9AE}" pid="14" name="MSIP_Label_1001206b-b916-4ea2-8839-fe5fd2bf3c99_SiteId">
    <vt:lpwstr>0abaa443-560a-46cc-8c72-de2b6231d241</vt:lpwstr>
  </property>
  <property fmtid="{D5CDD505-2E9C-101B-9397-08002B2CF9AE}" pid="15" name="MSIP_Label_1001206b-b916-4ea2-8839-fe5fd2bf3c99_ActionId">
    <vt:lpwstr>fcb9ed14-6d61-46fb-b8cb-5b43c78b7679</vt:lpwstr>
  </property>
  <property fmtid="{D5CDD505-2E9C-101B-9397-08002B2CF9AE}" pid="16" name="MSIP_Label_1001206b-b916-4ea2-8839-fe5fd2bf3c99_ContentBits">
    <vt:lpwstr>0</vt:lpwstr>
  </property>
  <property fmtid="{D5CDD505-2E9C-101B-9397-08002B2CF9AE}" pid="17" name="MSIP_Label_1001206b-b916-4ea2-8839-fe5fd2bf3c99_Tag">
    <vt:lpwstr>10, 3, 0, 1</vt:lpwstr>
  </property>
  <property fmtid="{D5CDD505-2E9C-101B-9397-08002B2CF9AE}" pid="18" name="ContentTypeId">
    <vt:lpwstr>0x010100136C8B47A28843468A4DF5F4BF4721D1</vt:lpwstr>
  </property>
</Properties>
</file>